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 id="2147483738" r:id="rId2"/>
    <p:sldMasterId id="2147483750" r:id="rId3"/>
    <p:sldMasterId id="2147483762" r:id="rId4"/>
  </p:sldMasterIdLst>
  <p:notesMasterIdLst>
    <p:notesMasterId r:id="rId16"/>
  </p:notesMasterIdLst>
  <p:handoutMasterIdLst>
    <p:handoutMasterId r:id="rId17"/>
  </p:handoutMasterIdLst>
  <p:sldIdLst>
    <p:sldId id="414" r:id="rId5"/>
    <p:sldId id="413" r:id="rId6"/>
    <p:sldId id="437" r:id="rId7"/>
    <p:sldId id="409" r:id="rId8"/>
    <p:sldId id="443" r:id="rId9"/>
    <p:sldId id="439" r:id="rId10"/>
    <p:sldId id="444" r:id="rId11"/>
    <p:sldId id="438" r:id="rId12"/>
    <p:sldId id="440" r:id="rId13"/>
    <p:sldId id="445"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00"/>
    <a:srgbClr val="7A7A7A"/>
    <a:srgbClr val="6BD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0" autoAdjust="0"/>
    <p:restoredTop sz="96346" autoAdjust="0"/>
  </p:normalViewPr>
  <p:slideViewPr>
    <p:cSldViewPr snapToGrid="0" snapToObjects="1">
      <p:cViewPr varScale="1">
        <p:scale>
          <a:sx n="79" d="100"/>
          <a:sy n="79" d="100"/>
        </p:scale>
        <p:origin x="1512" y="67"/>
      </p:cViewPr>
      <p:guideLst>
        <p:guide orient="horz" pos="2160"/>
        <p:guide pos="2880"/>
      </p:guideLst>
    </p:cSldViewPr>
  </p:slideViewPr>
  <p:notesTextViewPr>
    <p:cViewPr>
      <p:scale>
        <a:sx n="100" d="100"/>
        <a:sy n="100" d="100"/>
      </p:scale>
      <p:origin x="0" y="0"/>
    </p:cViewPr>
  </p:notesTextViewPr>
  <p:sorterViewPr>
    <p:cViewPr>
      <p:scale>
        <a:sx n="158" d="100"/>
        <a:sy n="15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D9B3D7-15CB-9343-AA49-EFB5A8F33F18}" type="datetimeFigureOut">
              <a:rPr lang="en-US" smtClean="0"/>
              <a:t>7/31/2020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D9BD6B-3536-BC44-B54A-7079C6CEB9D9}" type="slidenum">
              <a:rPr lang="en-US" smtClean="0"/>
              <a:t>‹N°›</a:t>
            </a:fld>
            <a:endParaRPr lang="en-US"/>
          </a:p>
        </p:txBody>
      </p:sp>
    </p:spTree>
    <p:extLst>
      <p:ext uri="{BB962C8B-B14F-4D97-AF65-F5344CB8AC3E}">
        <p14:creationId xmlns:p14="http://schemas.microsoft.com/office/powerpoint/2010/main" val="330030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3EFF1E-85A1-6640-AFB9-C38833E80A84}" type="datetimeFigureOut">
              <a:rPr lang="en-US" smtClean="0"/>
              <a:t>7/31/2020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67457-1E83-1040-AFF7-8D09C473DBD5}" type="slidenum">
              <a:rPr lang="en-US" smtClean="0"/>
              <a:t>‹N°›</a:t>
            </a:fld>
            <a:endParaRPr lang="en-US"/>
          </a:p>
        </p:txBody>
      </p:sp>
    </p:spTree>
    <p:extLst>
      <p:ext uri="{BB962C8B-B14F-4D97-AF65-F5344CB8AC3E}">
        <p14:creationId xmlns:p14="http://schemas.microsoft.com/office/powerpoint/2010/main" val="24891842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967457-1E83-1040-AFF7-8D09C473DBD5}" type="slidenum">
              <a:rPr lang="en-US" smtClean="0"/>
              <a:t>1</a:t>
            </a:fld>
            <a:endParaRPr lang="en-US"/>
          </a:p>
        </p:txBody>
      </p:sp>
    </p:spTree>
    <p:extLst>
      <p:ext uri="{BB962C8B-B14F-4D97-AF65-F5344CB8AC3E}">
        <p14:creationId xmlns:p14="http://schemas.microsoft.com/office/powerpoint/2010/main" val="77780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25378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55188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42551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32517" y="3427224"/>
            <a:ext cx="6858000" cy="914400"/>
          </a:xfrm>
        </p:spPr>
        <p:txBody>
          <a:bodyPr/>
          <a:lstStyle>
            <a:lvl1pPr marL="0" indent="0" algn="ctr">
              <a:buNone/>
              <a:defRPr b="0" cap="none"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457200" y="6492875"/>
            <a:ext cx="3945988" cy="282095"/>
          </a:xfrm>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a:off x="8484242" y="6341733"/>
            <a:ext cx="588319" cy="365125"/>
          </a:xfrm>
          <a:prstGeom prst="rect">
            <a:avLst/>
          </a:prstGeom>
        </p:spPr>
        <p:txBody>
          <a:bodyPr/>
          <a:lstStyle>
            <a:lvl1pPr>
              <a:defRPr>
                <a:solidFill>
                  <a:schemeClr val="tx1"/>
                </a:solidFill>
              </a:defRPr>
            </a:lvl1pPr>
          </a:lstStyle>
          <a:p>
            <a:fld id="{4DBC7FC8-25FB-FC45-8177-2B991DA6778C}" type="slidenum">
              <a:rPr lang="en-US" smtClean="0"/>
              <a:t>‹N°›</a:t>
            </a:fld>
            <a:endParaRPr lang="en-US" dirty="0"/>
          </a:p>
        </p:txBody>
      </p:sp>
      <p:sp>
        <p:nvSpPr>
          <p:cNvPr id="11" name="Rectangle 10"/>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Title 1"/>
          <p:cNvSpPr>
            <a:spLocks noGrp="1"/>
          </p:cNvSpPr>
          <p:nvPr>
            <p:ph type="ctrTitle"/>
          </p:nvPr>
        </p:nvSpPr>
        <p:spPr>
          <a:xfrm>
            <a:off x="502903" y="5741850"/>
            <a:ext cx="8117227" cy="602769"/>
          </a:xfrm>
        </p:spPr>
        <p:txBody>
          <a:bodyPr>
            <a:noAutofit/>
          </a:bodyPr>
          <a:lstStyle>
            <a:lvl1pPr>
              <a:defRPr sz="2800"/>
            </a:lvl1pPr>
          </a:lstStyle>
          <a:p>
            <a:pPr algn="ctr"/>
            <a:r>
              <a:rPr lang="en-US" sz="3200"/>
              <a:t>Click to edit Master title style</a:t>
            </a:r>
            <a:endParaRPr lang="en-US" sz="3200" dirty="0"/>
          </a:p>
        </p:txBody>
      </p:sp>
      <p:sp>
        <p:nvSpPr>
          <p:cNvPr id="15" name="TextBox 14"/>
          <p:cNvSpPr txBox="1"/>
          <p:nvPr/>
        </p:nvSpPr>
        <p:spPr>
          <a:xfrm>
            <a:off x="2078568" y="4119917"/>
            <a:ext cx="4965896" cy="369332"/>
          </a:xfrm>
          <a:prstGeom prst="rect">
            <a:avLst/>
          </a:prstGeom>
          <a:noFill/>
        </p:spPr>
        <p:txBody>
          <a:bodyPr wrap="square" rtlCol="0">
            <a:spAutoFit/>
          </a:bodyPr>
          <a:lstStyle/>
          <a:p>
            <a:pPr algn="ctr"/>
            <a:r>
              <a:rPr lang="en-US" dirty="0"/>
              <a:t>By Sanjay and Arvind </a:t>
            </a:r>
            <a:r>
              <a:rPr lang="en-US" dirty="0" err="1"/>
              <a:t>Seshan</a:t>
            </a:r>
            <a:endParaRPr lang="en-US" dirty="0"/>
          </a:p>
        </p:txBody>
      </p:sp>
      <p:sp>
        <p:nvSpPr>
          <p:cNvPr id="16" name="Rectangle 15"/>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2059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idx="1"/>
          </p:nvPr>
        </p:nvSpPr>
        <p:spPr>
          <a:xfrm>
            <a:off x="457200" y="1752600"/>
            <a:ext cx="8245474" cy="4373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a:off x="8457383" y="6376457"/>
            <a:ext cx="627256"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338322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a:xfrm rot="16200000">
            <a:off x="8227377" y="5885497"/>
            <a:ext cx="1315721" cy="365125"/>
          </a:xfrm>
          <a:prstGeom prst="rect">
            <a:avLst/>
          </a:prstGeom>
        </p:spPr>
        <p:txBody>
          <a:bodyPr/>
          <a:lstStyle/>
          <a:p>
            <a:fld id="{4DBC7FC8-25FB-FC45-8177-2B991DA6778C}" type="slidenum">
              <a:rPr lang="en-US" smtClean="0"/>
              <a:t>‹N°›</a:t>
            </a:fld>
            <a:endParaRPr lang="en-US"/>
          </a:p>
        </p:txBody>
      </p:sp>
      <p:sp>
        <p:nvSpPr>
          <p:cNvPr id="9" name="Footer Placeholder 8"/>
          <p:cNvSpPr>
            <a:spLocks noGrp="1"/>
          </p:cNvSpPr>
          <p:nvPr>
            <p:ph type="ftr" sz="quarter" idx="12"/>
          </p:nvPr>
        </p:nvSpPr>
        <p:spPr/>
        <p:txBody>
          <a:bodyPr/>
          <a:lstStyle/>
          <a:p>
            <a:r>
              <a:rPr lang="en-US"/>
              <a:t>Copyright © 2020 SPIKE Prime Lessons (primelessons.org) CC-BY-NC-SA.  (Last edit: 1/9/2020)</a:t>
            </a:r>
          </a:p>
        </p:txBody>
      </p:sp>
    </p:spTree>
    <p:extLst>
      <p:ext uri="{BB962C8B-B14F-4D97-AF65-F5344CB8AC3E}">
        <p14:creationId xmlns:p14="http://schemas.microsoft.com/office/powerpoint/2010/main" val="1803262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a:t>Click to edit Master title style</a:t>
            </a:r>
          </a:p>
        </p:txBody>
      </p:sp>
      <p:sp>
        <p:nvSpPr>
          <p:cNvPr id="3" name="Content Placeholder 2"/>
          <p:cNvSpPr>
            <a:spLocks noGrp="1"/>
          </p:cNvSpPr>
          <p:nvPr>
            <p:ph sz="half" idx="1"/>
          </p:nvPr>
        </p:nvSpPr>
        <p:spPr>
          <a:xfrm>
            <a:off x="457200" y="1574800"/>
            <a:ext cx="387752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6923" y="1574800"/>
            <a:ext cx="381575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2143291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Copyright © 2020 SPIKE Prime Lessons (primelessons.org) CC-BY-NC-SA.  (Last edit: 1/9/2020)</a:t>
            </a:r>
          </a:p>
        </p:txBody>
      </p:sp>
      <p:sp>
        <p:nvSpPr>
          <p:cNvPr id="10"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412957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6"/>
          <p:cNvSpPr>
            <a:spLocks noGrp="1"/>
          </p:cNvSpPr>
          <p:nvPr>
            <p:ph type="sldNum" sz="quarter" idx="12"/>
          </p:nvPr>
        </p:nvSpPr>
        <p:spPr>
          <a:xfrm>
            <a:off x="8477026" y="6358106"/>
            <a:ext cx="666974"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2057761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 2020 SPIKE Prime Lessons (primelessons.org) CC-BY-NC-SA.  (Last edit: 1/9/2020)</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172498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‹N°›</a:t>
            </a:fld>
            <a:endParaRPr lang="en-US"/>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64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90932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a:xfrm rot="16200000">
            <a:off x="8227377" y="5885497"/>
            <a:ext cx="1315721" cy="365125"/>
          </a:xfrm>
          <a:prstGeom prst="rect">
            <a:avLst/>
          </a:prstGeom>
        </p:spPr>
        <p:txBody>
          <a:bodyPr/>
          <a:lstStyle>
            <a:lvl1pPr>
              <a:defRPr>
                <a:solidFill>
                  <a:schemeClr val="tx1"/>
                </a:solidFill>
              </a:defRPr>
            </a:lvl1pPr>
          </a:lstStyle>
          <a:p>
            <a:fld id="{4DBC7FC8-25FB-FC45-8177-2B991DA6778C}" type="slidenum">
              <a:rPr lang="en-US" smtClean="0"/>
              <a:t>‹N°›</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378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757260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rot="16200000">
            <a:off x="8227377" y="5885497"/>
            <a:ext cx="1315721"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1295635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089486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5526698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6477187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4079073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Copyright © 2020 SPIKE Prime Lessons (primelessons.org) CC-BY-NC-SA.  (Last edit: 1/9/2020)</a:t>
            </a:r>
          </a:p>
        </p:txBody>
      </p:sp>
      <p:sp>
        <p:nvSpPr>
          <p:cNvPr id="9" name="Slide Number Placeholder 8"/>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7247651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Copyright © 2020 SPIKE Prime Lessons (primelessons.org) CC-BY-NC-SA.  (Last edit: 1/9/2020)</a:t>
            </a:r>
          </a:p>
        </p:txBody>
      </p:sp>
      <p:sp>
        <p:nvSpPr>
          <p:cNvPr id="5" name="Slide Number Placeholder 4"/>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393087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 2020 SPIKE Prime Lessons (primelessons.org) CC-BY-NC-SA.  (Last edit: 1/9/2020)</a:t>
            </a:r>
          </a:p>
        </p:txBody>
      </p:sp>
      <p:sp>
        <p:nvSpPr>
          <p:cNvPr id="4" name="Slide Number Placeholder 3"/>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76038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20185901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97227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786652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362581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135961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p:nvSpPr>
        <p:spPr>
          <a:xfrm>
            <a:off x="6058605" y="737053"/>
            <a:ext cx="2911288"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By the Creators of EV3Lessons</a:t>
            </a:r>
          </a:p>
          <a:p>
            <a:endParaRPr lang="en-US" dirty="0"/>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p:nvPicPr>
        <p:blipFill rotWithShape="1">
          <a:blip r:embed="rId3">
            <a:alphaModFix/>
          </a:blip>
          <a:srcRect l="24583" t="2888" r="29917" b="4667"/>
          <a:stretch/>
        </p:blipFill>
        <p:spPr>
          <a:xfrm>
            <a:off x="6058605" y="1349909"/>
            <a:ext cx="2672408" cy="4072241"/>
          </a:xfrm>
          <a:prstGeom prst="rect">
            <a:avLst/>
          </a:prstGeom>
        </p:spPr>
      </p:pic>
      <p:sp>
        <p:nvSpPr>
          <p:cNvPr id="10" name="Rectangle 9">
            <a:extLst>
              <a:ext uri="{FF2B5EF4-FFF2-40B4-BE49-F238E27FC236}">
                <a16:creationId xmlns:a16="http://schemas.microsoft.com/office/drawing/2014/main" id="{7E2C5EA1-9EDE-4778-ABC3-08B384BA52F8}"/>
              </a:ext>
            </a:extLst>
          </p:cNvPr>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739F246-A43B-4EE5-900F-55C87EBC51D8}"/>
              </a:ext>
            </a:extLst>
          </p:cNvPr>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13C5EF3-B971-4D08-935B-D9EDDDE929D0}"/>
              </a:ext>
            </a:extLst>
          </p:cNvPr>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3AF7704A-85A7-4D3C-8239-422A59BF4E7E}"/>
              </a:ext>
            </a:extLst>
          </p:cNvPr>
          <p:cNvGrpSpPr/>
          <p:nvPr userDrawn="1"/>
        </p:nvGrpSpPr>
        <p:grpSpPr>
          <a:xfrm>
            <a:off x="179837" y="5060305"/>
            <a:ext cx="4773538" cy="1188622"/>
            <a:chOff x="131592" y="5034964"/>
            <a:chExt cx="4773538" cy="1188622"/>
          </a:xfrm>
        </p:grpSpPr>
        <p:pic>
          <p:nvPicPr>
            <p:cNvPr id="16" name="Picture 15" descr="A picture containing drawing, window&#10;&#10;Description automatically generated">
              <a:extLst>
                <a:ext uri="{FF2B5EF4-FFF2-40B4-BE49-F238E27FC236}">
                  <a16:creationId xmlns:a16="http://schemas.microsoft.com/office/drawing/2014/main" id="{7E28FAC7-AF45-4602-BEE1-B01B47503048}"/>
                </a:ext>
              </a:extLst>
            </p:cNvPr>
            <p:cNvPicPr>
              <a:picLocks noChangeAspect="1"/>
            </p:cNvPicPr>
            <p:nvPr userDrawn="1"/>
          </p:nvPicPr>
          <p:blipFill>
            <a:blip r:embed="rId4"/>
            <a:stretch>
              <a:fillRect/>
            </a:stretch>
          </p:blipFill>
          <p:spPr>
            <a:xfrm>
              <a:off x="1326564" y="5034964"/>
              <a:ext cx="1188622" cy="1188622"/>
            </a:xfrm>
            <a:prstGeom prst="rect">
              <a:avLst/>
            </a:prstGeom>
          </p:spPr>
        </p:pic>
        <p:pic>
          <p:nvPicPr>
            <p:cNvPr id="17" name="Picture 16" descr="A picture containing building, drawing&#10;&#10;Description automatically generated">
              <a:extLst>
                <a:ext uri="{FF2B5EF4-FFF2-40B4-BE49-F238E27FC236}">
                  <a16:creationId xmlns:a16="http://schemas.microsoft.com/office/drawing/2014/main" id="{30564BDE-29D6-451D-907A-A128432F17D6}"/>
                </a:ext>
              </a:extLst>
            </p:cNvPr>
            <p:cNvPicPr>
              <a:picLocks noChangeAspect="1"/>
            </p:cNvPicPr>
            <p:nvPr userDrawn="1"/>
          </p:nvPicPr>
          <p:blipFill>
            <a:blip r:embed="rId5"/>
            <a:stretch>
              <a:fillRect/>
            </a:stretch>
          </p:blipFill>
          <p:spPr>
            <a:xfrm>
              <a:off x="131592" y="5034964"/>
              <a:ext cx="1188622" cy="1188622"/>
            </a:xfrm>
            <a:prstGeom prst="rect">
              <a:avLst/>
            </a:prstGeom>
          </p:spPr>
        </p:pic>
        <p:pic>
          <p:nvPicPr>
            <p:cNvPr id="18" name="Picture 17" descr="A picture containing drawing, holding&#10;&#10;Description automatically generated">
              <a:extLst>
                <a:ext uri="{FF2B5EF4-FFF2-40B4-BE49-F238E27FC236}">
                  <a16:creationId xmlns:a16="http://schemas.microsoft.com/office/drawing/2014/main" id="{BEE0C571-890A-4213-B827-E02E91CFDCAA}"/>
                </a:ext>
              </a:extLst>
            </p:cNvPr>
            <p:cNvPicPr>
              <a:picLocks noChangeAspect="1"/>
            </p:cNvPicPr>
            <p:nvPr userDrawn="1"/>
          </p:nvPicPr>
          <p:blipFill>
            <a:blip r:embed="rId6"/>
            <a:stretch>
              <a:fillRect/>
            </a:stretch>
          </p:blipFill>
          <p:spPr>
            <a:xfrm>
              <a:off x="3716508" y="5034964"/>
              <a:ext cx="1188622" cy="1188622"/>
            </a:xfrm>
            <a:prstGeom prst="rect">
              <a:avLst/>
            </a:prstGeom>
          </p:spPr>
        </p:pic>
        <p:pic>
          <p:nvPicPr>
            <p:cNvPr id="19" name="Picture 18" descr="A picture containing drawing, building, purple, window&#10;&#10;Description automatically generated">
              <a:extLst>
                <a:ext uri="{FF2B5EF4-FFF2-40B4-BE49-F238E27FC236}">
                  <a16:creationId xmlns:a16="http://schemas.microsoft.com/office/drawing/2014/main" id="{A761DC3A-8D41-4B6B-B4D7-B76096512550}"/>
                </a:ext>
              </a:extLst>
            </p:cNvPr>
            <p:cNvPicPr>
              <a:picLocks noChangeAspect="1"/>
            </p:cNvPicPr>
            <p:nvPr userDrawn="1"/>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1384938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6210"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803"/>
            <a:ext cx="4870585" cy="365125"/>
          </a:xfrm>
          <a:prstGeom prst="rect">
            <a:avLst/>
          </a:prstGeom>
        </p:spPr>
        <p:txBody>
          <a:bodyPr/>
          <a:lstStyle>
            <a:lvl1pPr>
              <a:defRPr sz="900"/>
            </a:lvl1pPr>
          </a:lstStyle>
          <a:p>
            <a:r>
              <a:rPr lang="en-US"/>
              <a:t>Copyright © 2020 SPIKE Prime Lessons (primelessons.org) CC-BY-NC-SA.  (Last edit: 1/9/2020)</a:t>
            </a:r>
            <a:endParaRPr lang="en-US" dirty="0"/>
          </a:p>
        </p:txBody>
      </p:sp>
      <p:sp>
        <p:nvSpPr>
          <p:cNvPr id="6" name="Slide Number Placeholder 5"/>
          <p:cNvSpPr>
            <a:spLocks noGrp="1"/>
          </p:cNvSpPr>
          <p:nvPr>
            <p:ph type="sldNum" sz="quarter" idx="12"/>
          </p:nvPr>
        </p:nvSpPr>
        <p:spPr>
          <a:xfrm>
            <a:off x="8236372" y="6316853"/>
            <a:ext cx="770468" cy="365125"/>
          </a:xfrm>
          <a:prstGeom prst="rect">
            <a:avLst/>
          </a:prstGeom>
        </p:spPr>
        <p:txBody>
          <a:bodyPr/>
          <a:lstStyle/>
          <a:p>
            <a:fld id="{4DBC7FC8-25FB-FC45-8177-2B991DA6778C}" type="slidenum">
              <a:rPr lang="en-US" smtClean="0"/>
              <a:t>‹N°›</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0882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‹N°›</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1729976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1/9/2020)</a:t>
            </a:r>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4DBC7FC8-25FB-FC45-8177-2B991DA6778C}" type="slidenum">
              <a:rPr lang="en-US" smtClean="0"/>
              <a:t>‹N°›</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65690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1/9/2020)</a:t>
            </a:r>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‹N°›</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38276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1/9/2020)</a:t>
            </a:r>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4DBC7FC8-25FB-FC45-8177-2B991DA6778C}" type="slidenum">
              <a:rPr lang="en-US" smtClean="0"/>
              <a:t>‹N°›</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5700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3912280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4DBC7FC8-25FB-FC45-8177-2B991DA6778C}" type="slidenum">
              <a:rPr lang="en-US" smtClean="0"/>
              <a:t>‹N°›</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1/9/2020)</a:t>
            </a:r>
            <a:endParaRPr lang="en-US" dirty="0"/>
          </a:p>
        </p:txBody>
      </p:sp>
    </p:spTree>
    <p:extLst>
      <p:ext uri="{BB962C8B-B14F-4D97-AF65-F5344CB8AC3E}">
        <p14:creationId xmlns:p14="http://schemas.microsoft.com/office/powerpoint/2010/main" val="25811332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1/9/2020)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‹N°›</a:t>
            </a:fld>
            <a:endParaRPr lang="en-US"/>
          </a:p>
        </p:txBody>
      </p:sp>
    </p:spTree>
    <p:extLst>
      <p:ext uri="{BB962C8B-B14F-4D97-AF65-F5344CB8AC3E}">
        <p14:creationId xmlns:p14="http://schemas.microsoft.com/office/powerpoint/2010/main" val="38797550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31465796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4DBC7FC8-25FB-FC45-8177-2B991DA6778C}" type="slidenum">
              <a:rPr lang="en-US" smtClean="0"/>
              <a:t>‹N°›</a:t>
            </a:fld>
            <a:endParaRPr lang="en-US"/>
          </a:p>
        </p:txBody>
      </p:sp>
    </p:spTree>
    <p:extLst>
      <p:ext uri="{BB962C8B-B14F-4D97-AF65-F5344CB8AC3E}">
        <p14:creationId xmlns:p14="http://schemas.microsoft.com/office/powerpoint/2010/main" val="2581231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1/9/2020)</a:t>
            </a:r>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4DBC7FC8-25FB-FC45-8177-2B991DA6778C}" type="slidenum">
              <a:rPr lang="en-US" smtClean="0"/>
              <a:t>‹N°›</a:t>
            </a:fld>
            <a:endParaRPr lang="en-US"/>
          </a:p>
        </p:txBody>
      </p:sp>
    </p:spTree>
    <p:extLst>
      <p:ext uri="{BB962C8B-B14F-4D97-AF65-F5344CB8AC3E}">
        <p14:creationId xmlns:p14="http://schemas.microsoft.com/office/powerpoint/2010/main" val="135907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Copyright © 2020 SPIKE Prime Lessons (primelessons.org) CC-BY-NC-SA.  (Last edit: 1/9/2020)</a:t>
            </a:r>
          </a:p>
        </p:txBody>
      </p:sp>
      <p:sp>
        <p:nvSpPr>
          <p:cNvPr id="9" name="Slide Number Placeholder 8"/>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97214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Copyright © 2020 SPIKE Prime Lessons (primelessons.org) CC-BY-NC-SA.  (Last edit: 1/9/2020)</a:t>
            </a:r>
          </a:p>
        </p:txBody>
      </p:sp>
      <p:sp>
        <p:nvSpPr>
          <p:cNvPr id="5" name="Slide Number Placeholder 4"/>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37253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 2020 SPIKE Prime Lessons (primelessons.org) CC-BY-NC-SA.  (Last edit: 1/9/2020)</a:t>
            </a:r>
          </a:p>
        </p:txBody>
      </p:sp>
      <p:sp>
        <p:nvSpPr>
          <p:cNvPr id="4" name="Slide Number Placeholder 3"/>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405907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33965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Copyright © 2020 SPIKE Prime Lessons (primelessons.org) CC-BY-NC-SA.  (Last edit: 1/9/2020)</a:t>
            </a:r>
          </a:p>
        </p:txBody>
      </p:sp>
      <p:sp>
        <p:nvSpPr>
          <p:cNvPr id="7" name="Slide Number Placeholder 6"/>
          <p:cNvSpPr>
            <a:spLocks noGrp="1"/>
          </p:cNvSpPr>
          <p:nvPr>
            <p:ph type="sldNum" sz="quarter" idx="12"/>
          </p:nvPr>
        </p:nvSpPr>
        <p:spPr/>
        <p:txBody>
          <a:bodyPr/>
          <a:lstStyle/>
          <a:p>
            <a:fld id="{DE42E464-3EB8-43C8-8768-9E2AD4F497B7}" type="slidenum">
              <a:rPr lang="en-US" smtClean="0"/>
              <a:t>‹N°›</a:t>
            </a:fld>
            <a:endParaRPr lang="en-US"/>
          </a:p>
        </p:txBody>
      </p:sp>
    </p:spTree>
    <p:extLst>
      <p:ext uri="{BB962C8B-B14F-4D97-AF65-F5344CB8AC3E}">
        <p14:creationId xmlns:p14="http://schemas.microsoft.com/office/powerpoint/2010/main" val="261275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SPIKE Prime Lessons (primelessons.org) CC-BY-NC-SA.  (Last edit: 1/9/2020)</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‹N°›</a:t>
            </a:fld>
            <a:endParaRPr lang="en-US"/>
          </a:p>
        </p:txBody>
      </p:sp>
    </p:spTree>
    <p:extLst>
      <p:ext uri="{BB962C8B-B14F-4D97-AF65-F5344CB8AC3E}">
        <p14:creationId xmlns:p14="http://schemas.microsoft.com/office/powerpoint/2010/main" val="355643746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2718"/>
            <a:ext cx="8245475" cy="13716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8245474"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Copyright © 2020 SPIKE Prime Lessons (primelessons.org) CC-BY-NC-SA.  (Last edit: 1/9/2020)</a:t>
            </a:r>
            <a:endParaRPr lang="en-US" dirty="0"/>
          </a:p>
        </p:txBody>
      </p:sp>
      <p:sp>
        <p:nvSpPr>
          <p:cNvPr id="9" name="Slide Number Placeholder 6"/>
          <p:cNvSpPr>
            <a:spLocks noGrp="1"/>
          </p:cNvSpPr>
          <p:nvPr>
            <p:ph type="sldNum" sz="quarter" idx="4"/>
          </p:nvPr>
        </p:nvSpPr>
        <p:spPr>
          <a:xfrm>
            <a:off x="8477026" y="6358106"/>
            <a:ext cx="666974" cy="365125"/>
          </a:xfrm>
          <a:prstGeom prst="rect">
            <a:avLst/>
          </a:prstGeom>
        </p:spPr>
        <p:txBody>
          <a:bodyPr/>
          <a:lstStyle/>
          <a:p>
            <a:fld id="{4DBC7FC8-25FB-FC45-8177-2B991DA6778C}" type="slidenum">
              <a:rPr lang="en-US" smtClean="0"/>
              <a:t>‹N°›</a:t>
            </a:fld>
            <a:endParaRPr lang="en-US"/>
          </a:p>
        </p:txBody>
      </p:sp>
      <p:sp>
        <p:nvSpPr>
          <p:cNvPr id="10" name="Rectangle 9"/>
          <p:cNvSpPr/>
          <p:nvPr/>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8996106" y="2895600"/>
            <a:ext cx="147895" cy="396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userDrawn="1"/>
        </p:nvSpPr>
        <p:spPr>
          <a:xfrm>
            <a:off x="8959042" y="0"/>
            <a:ext cx="184958" cy="2895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8904666" y="0"/>
            <a:ext cx="9144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241260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SPIKE Prime Lessons (primelessons.org) CC-BY-NC-SA.  (Last edit: 1/9/2020)</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2E464-3EB8-43C8-8768-9E2AD4F497B7}" type="slidenum">
              <a:rPr lang="en-US" smtClean="0"/>
              <a:t>‹N°›</a:t>
            </a:fld>
            <a:endParaRPr lang="en-US"/>
          </a:p>
        </p:txBody>
      </p:sp>
    </p:spTree>
    <p:extLst>
      <p:ext uri="{BB962C8B-B14F-4D97-AF65-F5344CB8AC3E}">
        <p14:creationId xmlns:p14="http://schemas.microsoft.com/office/powerpoint/2010/main" val="26481082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1/9/2020)</a:t>
            </a:r>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DE42E464-3EB8-43C8-8768-9E2AD4F497B7}" type="slidenum">
              <a:rPr lang="en-US" smtClean="0"/>
              <a:t>‹N°›</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574214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primelessons.org/" TargetMode="External"/><Relationship Id="rId1" Type="http://schemas.openxmlformats.org/officeDocument/2006/relationships/slideLayout" Target="../slideLayouts/slideLayout3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4FC62F-EA83-4EF9-95CE-3B2D1CAF10C0}"/>
              </a:ext>
            </a:extLst>
          </p:cNvPr>
          <p:cNvSpPr>
            <a:spLocks noGrp="1"/>
          </p:cNvSpPr>
          <p:nvPr>
            <p:ph type="ctrTitle"/>
          </p:nvPr>
        </p:nvSpPr>
        <p:spPr/>
        <p:txBody>
          <a:bodyPr>
            <a:normAutofit fontScale="90000"/>
          </a:bodyPr>
          <a:lstStyle/>
          <a:p>
            <a:pPr algn="ctr"/>
            <a:r>
              <a:rPr lang="en-US" dirty="0" err="1"/>
              <a:t>Déplacement</a:t>
            </a:r>
            <a:r>
              <a:rPr lang="en-US" dirty="0"/>
              <a:t> d’un </a:t>
            </a:r>
            <a:r>
              <a:rPr lang="en-US" dirty="0" err="1"/>
              <a:t>objet</a:t>
            </a:r>
            <a:r>
              <a:rPr lang="en-US" dirty="0"/>
              <a:t> avec detection de </a:t>
            </a:r>
            <a:r>
              <a:rPr lang="en-US" dirty="0" err="1"/>
              <a:t>décrochage</a:t>
            </a:r>
            <a:endParaRPr lang="en-US" dirty="0"/>
          </a:p>
        </p:txBody>
      </p:sp>
      <p:sp>
        <p:nvSpPr>
          <p:cNvPr id="2" name="Subtitle 1"/>
          <p:cNvSpPr>
            <a:spLocks noGrp="1"/>
          </p:cNvSpPr>
          <p:nvPr>
            <p:ph type="subTitle" idx="1"/>
          </p:nvPr>
        </p:nvSpPr>
        <p:spPr>
          <a:xfrm>
            <a:off x="316712" y="3800535"/>
            <a:ext cx="5741894" cy="590321"/>
          </a:xfrm>
        </p:spPr>
        <p:txBody>
          <a:bodyPr>
            <a:normAutofit/>
          </a:bodyPr>
          <a:lstStyle/>
          <a:p>
            <a:r>
              <a:rPr lang="en-US" dirty="0"/>
              <a:t>Sanjay and Arvind Seshan</a:t>
            </a:r>
          </a:p>
        </p:txBody>
      </p:sp>
    </p:spTree>
    <p:extLst>
      <p:ext uri="{BB962C8B-B14F-4D97-AF65-F5344CB8AC3E}">
        <p14:creationId xmlns:p14="http://schemas.microsoft.com/office/powerpoint/2010/main" val="1568785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2B23-0040-4F0C-AB9A-D71979200F9E}"/>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8E597C32-363C-4616-9E3B-AA89323E5C44}"/>
              </a:ext>
            </a:extLst>
          </p:cNvPr>
          <p:cNvSpPr>
            <a:spLocks noGrp="1"/>
          </p:cNvSpPr>
          <p:nvPr>
            <p:ph idx="1"/>
          </p:nvPr>
        </p:nvSpPr>
        <p:spPr/>
        <p:txBody>
          <a:bodyPr/>
          <a:lstStyle/>
          <a:p>
            <a:pPr algn="just"/>
            <a:r>
              <a:rPr lang="fr-FR" dirty="0"/>
              <a:t>Pensez à des situations dans la </a:t>
            </a:r>
            <a:r>
              <a:rPr lang="fr-FR" dirty="0" err="1"/>
              <a:t>FLL</a:t>
            </a:r>
            <a:r>
              <a:rPr lang="fr-FR" dirty="0"/>
              <a:t> (FIRST LEGO League) où la détection de décrochage serait utile</a:t>
            </a:r>
          </a:p>
          <a:p>
            <a:pPr marL="719138" lvl="1" indent="-358775" algn="just">
              <a:buFont typeface="Wingdings" panose="05000000000000000000" pitchFamily="2" charset="2"/>
              <a:buChar char="q"/>
            </a:pPr>
            <a:r>
              <a:rPr lang="fr-FR" dirty="0"/>
              <a:t>Quand le robot pourrait-il être bloqué ?</a:t>
            </a:r>
            <a:endParaRPr lang="en-US" dirty="0"/>
          </a:p>
        </p:txBody>
      </p:sp>
      <p:sp>
        <p:nvSpPr>
          <p:cNvPr id="4" name="Footer Placeholder 3">
            <a:extLst>
              <a:ext uri="{FF2B5EF4-FFF2-40B4-BE49-F238E27FC236}">
                <a16:creationId xmlns:a16="http://schemas.microsoft.com/office/drawing/2014/main" id="{95E5EE64-2F62-4B29-8094-8E0B2C8F7AD3}"/>
              </a:ext>
            </a:extLst>
          </p:cNvPr>
          <p:cNvSpPr>
            <a:spLocks noGrp="1"/>
          </p:cNvSpPr>
          <p:nvPr>
            <p:ph type="ftr" sz="quarter" idx="11"/>
          </p:nvPr>
        </p:nvSpPr>
        <p:spPr/>
        <p:txBody>
          <a:bodyPr/>
          <a:lstStyle/>
          <a:p>
            <a:r>
              <a:rPr lang="en-US" dirty="0"/>
              <a:t>Copyright © 2020 SPIKE Prime Lessons (primelessons.org) CC-BY-NC-SA.  (Last edit: 1/9/2020)</a:t>
            </a:r>
          </a:p>
        </p:txBody>
      </p:sp>
      <p:sp>
        <p:nvSpPr>
          <p:cNvPr id="5" name="Slide Number Placeholder 4">
            <a:extLst>
              <a:ext uri="{FF2B5EF4-FFF2-40B4-BE49-F238E27FC236}">
                <a16:creationId xmlns:a16="http://schemas.microsoft.com/office/drawing/2014/main" id="{6672A088-B6C4-4917-8B40-D0EDFBF03FFF}"/>
              </a:ext>
            </a:extLst>
          </p:cNvPr>
          <p:cNvSpPr>
            <a:spLocks noGrp="1"/>
          </p:cNvSpPr>
          <p:nvPr>
            <p:ph type="sldNum" sz="quarter" idx="12"/>
          </p:nvPr>
        </p:nvSpPr>
        <p:spPr/>
        <p:txBody>
          <a:bodyPr/>
          <a:lstStyle/>
          <a:p>
            <a:fld id="{4DBC7FC8-25FB-FC45-8177-2B991DA6778C}" type="slidenum">
              <a:rPr lang="en-US" smtClean="0"/>
              <a:t>10</a:t>
            </a:fld>
            <a:endParaRPr lang="en-US"/>
          </a:p>
        </p:txBody>
      </p:sp>
    </p:spTree>
    <p:extLst>
      <p:ext uri="{BB962C8B-B14F-4D97-AF65-F5344CB8AC3E}">
        <p14:creationId xmlns:p14="http://schemas.microsoft.com/office/powerpoint/2010/main" val="399991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Générique</a:t>
            </a:r>
            <a:endParaRPr lang="en-US" dirty="0"/>
          </a:p>
        </p:txBody>
      </p:sp>
      <p:sp>
        <p:nvSpPr>
          <p:cNvPr id="3" name="Content Placeholder 2"/>
          <p:cNvSpPr>
            <a:spLocks noGrp="1"/>
          </p:cNvSpPr>
          <p:nvPr>
            <p:ph idx="1"/>
          </p:nvPr>
        </p:nvSpPr>
        <p:spPr>
          <a:xfrm>
            <a:off x="457200" y="1317983"/>
            <a:ext cx="8245474" cy="1145345"/>
          </a:xfrm>
        </p:spPr>
        <p:txBody>
          <a:bodyPr>
            <a:normAutofit/>
          </a:bodyPr>
          <a:lstStyle/>
          <a:p>
            <a:r>
              <a:rPr lang="fr-FR" sz="1600" dirty="0"/>
              <a:t>Cette leçon a été créée par Sanjay </a:t>
            </a:r>
            <a:r>
              <a:rPr lang="fr-FR" sz="1600" dirty="0" err="1"/>
              <a:t>Seshan</a:t>
            </a:r>
            <a:r>
              <a:rPr lang="fr-FR" sz="1600" dirty="0"/>
              <a:t> et </a:t>
            </a:r>
            <a:r>
              <a:rPr lang="fr-FR" sz="1600" dirty="0" err="1"/>
              <a:t>Arvind</a:t>
            </a:r>
            <a:r>
              <a:rPr lang="fr-FR" sz="1600" dirty="0"/>
              <a:t> </a:t>
            </a:r>
            <a:r>
              <a:rPr lang="fr-FR" sz="1600" dirty="0" err="1"/>
              <a:t>Seshan</a:t>
            </a:r>
            <a:r>
              <a:rPr lang="fr-FR" sz="1600" dirty="0"/>
              <a:t> pour « SPIKE Prime </a:t>
            </a:r>
            <a:r>
              <a:rPr lang="fr-FR" sz="1600" dirty="0" err="1"/>
              <a:t>Lessons</a:t>
            </a:r>
            <a:r>
              <a:rPr lang="fr-FR" sz="1600" dirty="0"/>
              <a:t> »</a:t>
            </a:r>
          </a:p>
          <a:p>
            <a:r>
              <a:rPr lang="fr-FR" sz="1600" dirty="0"/>
              <a:t>D'autres leçons sont disponibles à l'adresse suivante </a:t>
            </a:r>
            <a:r>
              <a:rPr lang="en-US" sz="1600" dirty="0">
                <a:hlinkClick r:id="rId2"/>
              </a:rPr>
              <a:t>www.primelessons.org</a:t>
            </a:r>
            <a:endParaRPr lang="en-US" sz="1600" dirty="0"/>
          </a:p>
        </p:txBody>
      </p:sp>
      <p:sp>
        <p:nvSpPr>
          <p:cNvPr id="4" name="Footer Placeholder 3"/>
          <p:cNvSpPr>
            <a:spLocks noGrp="1"/>
          </p:cNvSpPr>
          <p:nvPr>
            <p:ph type="ftr" sz="quarter" idx="11"/>
          </p:nvPr>
        </p:nvSpPr>
        <p:spPr/>
        <p:txBody>
          <a:bodyPr/>
          <a:lstStyle/>
          <a:p>
            <a:r>
              <a:rPr lang="en-US" dirty="0"/>
              <a:t>Copyright © 2020 SPIKE Prime Lessons (primelessons.org) CC-BY-NC-SA.  (Last edit: 1/9/2020)</a:t>
            </a:r>
          </a:p>
        </p:txBody>
      </p:sp>
      <p:sp>
        <p:nvSpPr>
          <p:cNvPr id="5" name="Rectangle 4"/>
          <p:cNvSpPr>
            <a:spLocks noChangeArrowheads="1"/>
          </p:cNvSpPr>
          <p:nvPr/>
        </p:nvSpPr>
        <p:spPr bwMode="auto">
          <a:xfrm>
            <a:off x="175260" y="5862802"/>
            <a:ext cx="8831580"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lang="fr-FR" altLang="en-US" sz="1200" dirty="0">
                <a:solidFill>
                  <a:srgbClr val="000000"/>
                </a:solidFill>
                <a:latin typeface="Helvetica Neue"/>
              </a:rPr>
              <a:t>Ce travail est autorisé dans le cadre d</a:t>
            </a:r>
            <a:r>
              <a:rPr lang="fr-FR" altLang="en-US" sz="1200" dirty="0">
                <a:solidFill>
                  <a:srgbClr val="000000"/>
                </a:solidFill>
                <a:latin typeface="Helvetica Neue"/>
                <a:hlinkClick r:id="rId3"/>
              </a:rPr>
              <a:t>’</a:t>
            </a:r>
            <a:r>
              <a:rPr lang="fr-FR" altLang="en-US" sz="1200" dirty="0">
                <a:solidFill>
                  <a:srgbClr val="000000"/>
                </a:solidFill>
                <a:latin typeface="Helvetica Neue"/>
              </a:rPr>
              <a:t>une </a:t>
            </a:r>
            <a:r>
              <a:rPr kumimoji="0" lang="en-US" altLang="en-US" sz="1200" b="0" i="0" u="none" strike="noStrike" cap="none" normalizeH="0" baseline="0" dirty="0">
                <a:ln>
                  <a:noFill/>
                </a:ln>
                <a:solidFill>
                  <a:srgbClr val="4374B7"/>
                </a:solidFill>
                <a:effectLst/>
                <a:latin typeface="Helvetica Neue"/>
                <a:hlinkClick r:id="rId3"/>
              </a:rPr>
              <a:t>Creative Commons Attribution-</a:t>
            </a:r>
            <a:r>
              <a:rPr kumimoji="0" lang="en-US" altLang="en-US" sz="1200" b="0" i="0" u="none" strike="noStrike" cap="none" normalizeH="0" baseline="0" dirty="0" err="1">
                <a:ln>
                  <a:noFill/>
                </a:ln>
                <a:solidFill>
                  <a:srgbClr val="4374B7"/>
                </a:solidFill>
                <a:effectLst/>
                <a:latin typeface="Helvetica Neue"/>
                <a:hlinkClick r:id="rId3"/>
              </a:rPr>
              <a:t>NonCommercial</a:t>
            </a:r>
            <a:r>
              <a:rPr kumimoji="0" lang="en-US" altLang="en-US" sz="1200" b="0" i="0" u="none" strike="noStrike" cap="none" normalizeH="0" baseline="0" dirty="0">
                <a:ln>
                  <a:noFill/>
                </a:ln>
                <a:solidFill>
                  <a:srgbClr val="4374B7"/>
                </a:solidFill>
                <a:effectLst/>
                <a:latin typeface="Helvetica Neue"/>
                <a:hlinkClick r:id="rId3"/>
              </a:rPr>
              <a:t>-</a:t>
            </a:r>
            <a:r>
              <a:rPr kumimoji="0" lang="en-US" altLang="en-US" sz="1200" b="0" i="0" u="none" strike="noStrike" cap="none" normalizeH="0" baseline="0" dirty="0" err="1">
                <a:ln>
                  <a:noFill/>
                </a:ln>
                <a:solidFill>
                  <a:srgbClr val="4374B7"/>
                </a:solidFill>
                <a:effectLst/>
                <a:latin typeface="Helvetica Neue"/>
                <a:hlinkClick r:id="rId3"/>
              </a:rPr>
              <a:t>ShareAlike</a:t>
            </a:r>
            <a:r>
              <a:rPr kumimoji="0" lang="en-US" altLang="en-US" sz="1200" b="0" i="0" u="none" strike="noStrike" cap="none" normalizeH="0" baseline="0" dirty="0">
                <a:ln>
                  <a:noFill/>
                </a:ln>
                <a:solidFill>
                  <a:srgbClr val="4374B7"/>
                </a:solidFill>
                <a:effectLst/>
                <a:latin typeface="Helvetica Neue"/>
                <a:hlinkClick r:id="rId3"/>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11</a:t>
            </a:fld>
            <a:endParaRPr lang="en-US"/>
          </a:p>
        </p:txBody>
      </p:sp>
    </p:spTree>
    <p:extLst>
      <p:ext uri="{BB962C8B-B14F-4D97-AF65-F5344CB8AC3E}">
        <p14:creationId xmlns:p14="http://schemas.microsoft.com/office/powerpoint/2010/main" val="177706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Objectifs</a:t>
            </a:r>
            <a:r>
              <a:rPr lang="en-US" dirty="0"/>
              <a:t> de la </a:t>
            </a:r>
            <a:r>
              <a:rPr lang="en-US" dirty="0" err="1"/>
              <a:t>leçon</a:t>
            </a:r>
            <a:endParaRPr lang="en-US" dirty="0"/>
          </a:p>
        </p:txBody>
      </p:sp>
      <p:sp>
        <p:nvSpPr>
          <p:cNvPr id="3" name="Content Placeholder 2"/>
          <p:cNvSpPr>
            <a:spLocks noGrp="1"/>
          </p:cNvSpPr>
          <p:nvPr>
            <p:ph idx="1"/>
          </p:nvPr>
        </p:nvSpPr>
        <p:spPr/>
        <p:txBody>
          <a:bodyPr>
            <a:normAutofit/>
          </a:bodyPr>
          <a:lstStyle/>
          <a:p>
            <a:pPr marL="457200" indent="-457200" algn="just">
              <a:buFont typeface="+mj-lt"/>
              <a:buAutoNum type="arabicPeriod"/>
            </a:pPr>
            <a:r>
              <a:rPr lang="fr-FR" dirty="0"/>
              <a:t>Apprenez à déplacer les moteurs non motrices</a:t>
            </a:r>
          </a:p>
          <a:p>
            <a:pPr marL="457200" indent="-457200" algn="just">
              <a:buFont typeface="+mj-lt"/>
              <a:buAutoNum type="arabicPeriod"/>
            </a:pPr>
            <a:r>
              <a:rPr lang="fr-FR" dirty="0"/>
              <a:t>En savoir plus sur les décrochages de moteurs</a:t>
            </a:r>
          </a:p>
          <a:p>
            <a:pPr marL="457200" indent="-457200" algn="just">
              <a:buFont typeface="+mj-lt"/>
              <a:buAutoNum type="arabicPeriod"/>
            </a:pPr>
            <a:r>
              <a:rPr lang="fr-FR" dirty="0"/>
              <a:t>En savoir plus</a:t>
            </a:r>
          </a:p>
        </p:txBody>
      </p:sp>
      <p:sp>
        <p:nvSpPr>
          <p:cNvPr id="4" name="Footer Placeholder 3">
            <a:extLst>
              <a:ext uri="{FF2B5EF4-FFF2-40B4-BE49-F238E27FC236}">
                <a16:creationId xmlns:a16="http://schemas.microsoft.com/office/drawing/2014/main" id="{0F511978-D10A-AD43-B291-F6BC2E551E37}"/>
              </a:ext>
            </a:extLst>
          </p:cNvPr>
          <p:cNvSpPr>
            <a:spLocks noGrp="1"/>
          </p:cNvSpPr>
          <p:nvPr>
            <p:ph type="ftr" sz="quarter" idx="11"/>
          </p:nvPr>
        </p:nvSpPr>
        <p:spPr/>
        <p:txBody>
          <a:bodyPr/>
          <a:lstStyle/>
          <a:p>
            <a:r>
              <a:rPr lang="en-US"/>
              <a:t>Copyright © 2020 SPIKE Prime Lessons (primelessons.org) CC-BY-NC-SA.  (Last edit: 1/9/2020)</a:t>
            </a:r>
          </a:p>
        </p:txBody>
      </p:sp>
      <p:sp>
        <p:nvSpPr>
          <p:cNvPr id="5" name="Slide Number Placeholder 4">
            <a:extLst>
              <a:ext uri="{FF2B5EF4-FFF2-40B4-BE49-F238E27FC236}">
                <a16:creationId xmlns:a16="http://schemas.microsoft.com/office/drawing/2014/main" id="{4F594A9E-738B-422E-94C4-3058D207802C}"/>
              </a:ext>
            </a:extLst>
          </p:cNvPr>
          <p:cNvSpPr>
            <a:spLocks noGrp="1"/>
          </p:cNvSpPr>
          <p:nvPr>
            <p:ph type="sldNum" sz="quarter" idx="12"/>
          </p:nvPr>
        </p:nvSpPr>
        <p:spPr/>
        <p:txBody>
          <a:bodyPr/>
          <a:lstStyle/>
          <a:p>
            <a:fld id="{4DBC7FC8-25FB-FC45-8177-2B991DA6778C}" type="slidenum">
              <a:rPr lang="en-US" smtClean="0"/>
              <a:t>2</a:t>
            </a:fld>
            <a:endParaRPr lang="en-US"/>
          </a:p>
        </p:txBody>
      </p:sp>
    </p:spTree>
    <p:extLst>
      <p:ext uri="{BB962C8B-B14F-4D97-AF65-F5344CB8AC3E}">
        <p14:creationId xmlns:p14="http://schemas.microsoft.com/office/powerpoint/2010/main" val="29433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B623-554A-4E53-8765-B06EB7AE596A}"/>
              </a:ext>
            </a:extLst>
          </p:cNvPr>
          <p:cNvSpPr>
            <a:spLocks noGrp="1"/>
          </p:cNvSpPr>
          <p:nvPr>
            <p:ph type="title"/>
          </p:nvPr>
        </p:nvSpPr>
        <p:spPr/>
        <p:txBody>
          <a:bodyPr/>
          <a:lstStyle/>
          <a:p>
            <a:r>
              <a:rPr lang="en-US" dirty="0" err="1"/>
              <a:t>Détection</a:t>
            </a:r>
            <a:r>
              <a:rPr lang="en-US" dirty="0"/>
              <a:t> de </a:t>
            </a:r>
            <a:r>
              <a:rPr lang="en-US" dirty="0" err="1"/>
              <a:t>décrochage</a:t>
            </a:r>
            <a:endParaRPr lang="en-US" dirty="0"/>
          </a:p>
        </p:txBody>
      </p:sp>
      <p:sp>
        <p:nvSpPr>
          <p:cNvPr id="3" name="Content Placeholder 2">
            <a:extLst>
              <a:ext uri="{FF2B5EF4-FFF2-40B4-BE49-F238E27FC236}">
                <a16:creationId xmlns:a16="http://schemas.microsoft.com/office/drawing/2014/main" id="{095F8A94-61EB-460D-8764-FEEA51BC5AB8}"/>
              </a:ext>
            </a:extLst>
          </p:cNvPr>
          <p:cNvSpPr>
            <a:spLocks noGrp="1"/>
          </p:cNvSpPr>
          <p:nvPr>
            <p:ph idx="1"/>
          </p:nvPr>
        </p:nvSpPr>
        <p:spPr>
          <a:xfrm>
            <a:off x="156210" y="1140006"/>
            <a:ext cx="4490218" cy="5082601"/>
          </a:xfrm>
        </p:spPr>
        <p:txBody>
          <a:bodyPr>
            <a:normAutofit lnSpcReduction="10000"/>
          </a:bodyPr>
          <a:lstStyle/>
          <a:p>
            <a:pPr algn="just"/>
            <a:r>
              <a:rPr lang="fr-FR" dirty="0"/>
              <a:t>Souvent, vous programmez le moteur pour qu'il se déplace d'un certain chiffre. Cependant, le moteur se bloque avant d'atteindre cette distance.</a:t>
            </a:r>
          </a:p>
          <a:p>
            <a:pPr algn="just"/>
            <a:r>
              <a:rPr lang="fr-FR" dirty="0"/>
              <a:t>La détection de blocage permet à votre programme de passer automatiquement au bloc suivant dans la pile lorsqu'un bloc moteur particulier est bloqué (incapable de terminer son mouvement)</a:t>
            </a:r>
          </a:p>
          <a:p>
            <a:pPr algn="just"/>
            <a:r>
              <a:rPr lang="fr-FR" dirty="0"/>
              <a:t>SPIKE Prime a une détection de décrochage intégrée</a:t>
            </a:r>
          </a:p>
          <a:p>
            <a:pPr algn="just"/>
            <a:r>
              <a:rPr lang="fr-FR" dirty="0"/>
              <a:t>Par défaut, la détection de décrochage est activée pour vos blocs moteurs bleus. Cependant, vous pouvez désactiver cette fonction en utilisant le bloc de détection de décrochage dans la palette des moteurs (Utilisez les extensions pour ajouter le bloc)</a:t>
            </a:r>
          </a:p>
        </p:txBody>
      </p:sp>
      <p:sp>
        <p:nvSpPr>
          <p:cNvPr id="4" name="Footer Placeholder 3">
            <a:extLst>
              <a:ext uri="{FF2B5EF4-FFF2-40B4-BE49-F238E27FC236}">
                <a16:creationId xmlns:a16="http://schemas.microsoft.com/office/drawing/2014/main" id="{3C49A69A-376C-4689-94A8-EE893186FFB2}"/>
              </a:ext>
            </a:extLst>
          </p:cNvPr>
          <p:cNvSpPr>
            <a:spLocks noGrp="1"/>
          </p:cNvSpPr>
          <p:nvPr>
            <p:ph type="ftr" sz="quarter" idx="11"/>
          </p:nvPr>
        </p:nvSpPr>
        <p:spPr/>
        <p:txBody>
          <a:bodyPr/>
          <a:lstStyle/>
          <a:p>
            <a:r>
              <a:rPr lang="en-US"/>
              <a:t>Copyright © 2020 SPIKE Prime Lessons (primelessons.org) CC-BY-NC-SA.  (Last edit: 1/9/2020)</a:t>
            </a:r>
          </a:p>
        </p:txBody>
      </p:sp>
      <p:pic>
        <p:nvPicPr>
          <p:cNvPr id="6" name="Picture 5">
            <a:extLst>
              <a:ext uri="{FF2B5EF4-FFF2-40B4-BE49-F238E27FC236}">
                <a16:creationId xmlns:a16="http://schemas.microsoft.com/office/drawing/2014/main" id="{B69B49D2-C8BE-4D58-A8E8-7BBDE6E555D3}"/>
              </a:ext>
            </a:extLst>
          </p:cNvPr>
          <p:cNvPicPr>
            <a:picLocks noChangeAspect="1"/>
          </p:cNvPicPr>
          <p:nvPr/>
        </p:nvPicPr>
        <p:blipFill>
          <a:blip r:embed="rId2"/>
          <a:stretch>
            <a:fillRect/>
          </a:stretch>
        </p:blipFill>
        <p:spPr>
          <a:xfrm>
            <a:off x="5326536" y="4676630"/>
            <a:ext cx="3555705" cy="1408429"/>
          </a:xfrm>
          <a:prstGeom prst="rect">
            <a:avLst/>
          </a:prstGeom>
        </p:spPr>
      </p:pic>
      <p:pic>
        <p:nvPicPr>
          <p:cNvPr id="5" name="Picture 4">
            <a:extLst>
              <a:ext uri="{FF2B5EF4-FFF2-40B4-BE49-F238E27FC236}">
                <a16:creationId xmlns:a16="http://schemas.microsoft.com/office/drawing/2014/main" id="{B0912E1D-6488-478B-919A-3BA40034C575}"/>
              </a:ext>
            </a:extLst>
          </p:cNvPr>
          <p:cNvPicPr>
            <a:picLocks noChangeAspect="1"/>
          </p:cNvPicPr>
          <p:nvPr/>
        </p:nvPicPr>
        <p:blipFill>
          <a:blip r:embed="rId3"/>
          <a:stretch>
            <a:fillRect/>
          </a:stretch>
        </p:blipFill>
        <p:spPr>
          <a:xfrm>
            <a:off x="5326536" y="1477155"/>
            <a:ext cx="3076575" cy="3105150"/>
          </a:xfrm>
          <a:prstGeom prst="rect">
            <a:avLst/>
          </a:prstGeom>
        </p:spPr>
      </p:pic>
      <p:sp>
        <p:nvSpPr>
          <p:cNvPr id="7" name="Slide Number Placeholder 6">
            <a:extLst>
              <a:ext uri="{FF2B5EF4-FFF2-40B4-BE49-F238E27FC236}">
                <a16:creationId xmlns:a16="http://schemas.microsoft.com/office/drawing/2014/main" id="{5504ED7A-60EC-4681-A613-6CF28BA96D57}"/>
              </a:ext>
            </a:extLst>
          </p:cNvPr>
          <p:cNvSpPr>
            <a:spLocks noGrp="1"/>
          </p:cNvSpPr>
          <p:nvPr>
            <p:ph type="sldNum" sz="quarter" idx="12"/>
          </p:nvPr>
        </p:nvSpPr>
        <p:spPr/>
        <p:txBody>
          <a:bodyPr/>
          <a:lstStyle/>
          <a:p>
            <a:fld id="{4DBC7FC8-25FB-FC45-8177-2B991DA6778C}" type="slidenum">
              <a:rPr lang="en-US" smtClean="0"/>
              <a:t>3</a:t>
            </a:fld>
            <a:endParaRPr lang="en-US"/>
          </a:p>
        </p:txBody>
      </p:sp>
    </p:spTree>
    <p:extLst>
      <p:ext uri="{BB962C8B-B14F-4D97-AF65-F5344CB8AC3E}">
        <p14:creationId xmlns:p14="http://schemas.microsoft.com/office/powerpoint/2010/main" val="1951688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Valeurs</a:t>
            </a:r>
            <a:r>
              <a:rPr lang="en-US" dirty="0"/>
              <a:t> </a:t>
            </a:r>
            <a:r>
              <a:rPr lang="en-US" dirty="0" err="1"/>
              <a:t>Négatives</a:t>
            </a:r>
            <a:endParaRPr lang="en-US" dirty="0"/>
          </a:p>
        </p:txBody>
      </p:sp>
      <p:sp>
        <p:nvSpPr>
          <p:cNvPr id="4" name="Content Placeholder 3">
            <a:extLst>
              <a:ext uri="{FF2B5EF4-FFF2-40B4-BE49-F238E27FC236}">
                <a16:creationId xmlns:a16="http://schemas.microsoft.com/office/drawing/2014/main" id="{737F23C5-E722-482C-81B4-A10CDEFA3ADE}"/>
              </a:ext>
            </a:extLst>
          </p:cNvPr>
          <p:cNvSpPr>
            <a:spLocks noGrp="1"/>
          </p:cNvSpPr>
          <p:nvPr>
            <p:ph idx="1"/>
          </p:nvPr>
        </p:nvSpPr>
        <p:spPr>
          <a:xfrm>
            <a:off x="5103340" y="1218203"/>
            <a:ext cx="3818784" cy="5184221"/>
          </a:xfrm>
        </p:spPr>
        <p:txBody>
          <a:bodyPr>
            <a:normAutofit/>
          </a:bodyPr>
          <a:lstStyle/>
          <a:p>
            <a:pPr algn="just"/>
            <a:r>
              <a:rPr lang="fr-FR" dirty="0"/>
              <a:t>Vous pouvez entrer des valeurs négatives pour la puissance ou la distance</a:t>
            </a:r>
          </a:p>
          <a:p>
            <a:pPr algn="just"/>
            <a:r>
              <a:rPr lang="fr-FR" dirty="0"/>
              <a:t>Cela fera reculer le robot</a:t>
            </a:r>
          </a:p>
          <a:p>
            <a:pPr algn="just"/>
            <a:r>
              <a:rPr lang="fr-FR" dirty="0"/>
              <a:t>Si vous annulez deux valeurs (Par exemple, puissance et distance ou distance et direction inverse), le robot se déplacera vers l'avant.</a:t>
            </a:r>
          </a:p>
        </p:txBody>
      </p:sp>
      <p:sp>
        <p:nvSpPr>
          <p:cNvPr id="5" name="Footer Placeholder 4">
            <a:extLst>
              <a:ext uri="{FF2B5EF4-FFF2-40B4-BE49-F238E27FC236}">
                <a16:creationId xmlns:a16="http://schemas.microsoft.com/office/drawing/2014/main" id="{8FFAF4E7-EE89-C347-970F-E96D5843F1F0}"/>
              </a:ext>
            </a:extLst>
          </p:cNvPr>
          <p:cNvSpPr>
            <a:spLocks noGrp="1"/>
          </p:cNvSpPr>
          <p:nvPr>
            <p:ph type="ftr" sz="quarter" idx="11"/>
          </p:nvPr>
        </p:nvSpPr>
        <p:spPr/>
        <p:txBody>
          <a:bodyPr/>
          <a:lstStyle/>
          <a:p>
            <a:r>
              <a:rPr lang="en-US"/>
              <a:t>Copyright © 2020 SPIKE Prime Lessons (primelessons.org) CC-BY-NC-SA.  (Last edit: 1/9/2020)</a:t>
            </a:r>
          </a:p>
        </p:txBody>
      </p:sp>
      <p:sp>
        <p:nvSpPr>
          <p:cNvPr id="6" name="TextBox 5"/>
          <p:cNvSpPr txBox="1"/>
          <p:nvPr/>
        </p:nvSpPr>
        <p:spPr>
          <a:xfrm>
            <a:off x="207268" y="1517037"/>
            <a:ext cx="2088023" cy="707886"/>
          </a:xfrm>
          <a:prstGeom prst="rect">
            <a:avLst/>
          </a:prstGeom>
          <a:noFill/>
        </p:spPr>
        <p:txBody>
          <a:bodyPr wrap="square" rtlCol="0">
            <a:spAutoFit/>
          </a:bodyPr>
          <a:lstStyle/>
          <a:p>
            <a:pPr algn="ctr"/>
            <a:r>
              <a:rPr lang="en-US" sz="2000" dirty="0">
                <a:solidFill>
                  <a:srgbClr val="FF0000"/>
                </a:solidFill>
              </a:rPr>
              <a:t>Puissance </a:t>
            </a:r>
            <a:r>
              <a:rPr lang="en-US" sz="2000" dirty="0" err="1">
                <a:solidFill>
                  <a:srgbClr val="FF0000"/>
                </a:solidFill>
              </a:rPr>
              <a:t>négative</a:t>
            </a:r>
            <a:r>
              <a:rPr lang="en-US" sz="2000" dirty="0">
                <a:solidFill>
                  <a:srgbClr val="FF0000"/>
                </a:solidFill>
              </a:rPr>
              <a:t> = </a:t>
            </a:r>
            <a:r>
              <a:rPr lang="en-US" sz="2000" dirty="0" err="1">
                <a:solidFill>
                  <a:srgbClr val="FF0000"/>
                </a:solidFill>
              </a:rPr>
              <a:t>recul</a:t>
            </a:r>
            <a:endParaRPr lang="en-US" sz="2000" dirty="0">
              <a:solidFill>
                <a:srgbClr val="FF0000"/>
              </a:solidFill>
            </a:endParaRPr>
          </a:p>
        </p:txBody>
      </p:sp>
      <p:sp>
        <p:nvSpPr>
          <p:cNvPr id="7" name="TextBox 6"/>
          <p:cNvSpPr txBox="1"/>
          <p:nvPr/>
        </p:nvSpPr>
        <p:spPr>
          <a:xfrm>
            <a:off x="3398900" y="3214313"/>
            <a:ext cx="2094318" cy="707886"/>
          </a:xfrm>
          <a:prstGeom prst="rect">
            <a:avLst/>
          </a:prstGeom>
          <a:noFill/>
          <a:ln>
            <a:noFill/>
          </a:ln>
        </p:spPr>
        <p:txBody>
          <a:bodyPr wrap="square" rtlCol="0">
            <a:spAutoFit/>
          </a:bodyPr>
          <a:lstStyle/>
          <a:p>
            <a:pPr algn="ctr"/>
            <a:r>
              <a:rPr lang="en-US" sz="2000" dirty="0">
                <a:solidFill>
                  <a:srgbClr val="00B900"/>
                </a:solidFill>
              </a:rPr>
              <a:t>Puissance </a:t>
            </a:r>
            <a:r>
              <a:rPr lang="en-US" sz="2000" dirty="0" err="1">
                <a:solidFill>
                  <a:srgbClr val="00B900"/>
                </a:solidFill>
              </a:rPr>
              <a:t>négative</a:t>
            </a:r>
            <a:r>
              <a:rPr lang="en-US" sz="2000" dirty="0">
                <a:solidFill>
                  <a:srgbClr val="00B900"/>
                </a:solidFill>
              </a:rPr>
              <a:t> = </a:t>
            </a:r>
            <a:r>
              <a:rPr lang="en-US" sz="2000" dirty="0" err="1">
                <a:solidFill>
                  <a:srgbClr val="00B900"/>
                </a:solidFill>
              </a:rPr>
              <a:t>avance</a:t>
            </a:r>
            <a:endParaRPr lang="en-US" sz="2000" dirty="0">
              <a:solidFill>
                <a:srgbClr val="00B900"/>
              </a:solidFill>
            </a:endParaRPr>
          </a:p>
        </p:txBody>
      </p:sp>
      <p:pic>
        <p:nvPicPr>
          <p:cNvPr id="18" name="Picture 17" descr="A close up of a logo&#10;&#10;Description automatically generated">
            <a:extLst>
              <a:ext uri="{FF2B5EF4-FFF2-40B4-BE49-F238E27FC236}">
                <a16:creationId xmlns:a16="http://schemas.microsoft.com/office/drawing/2014/main" id="{B2417A30-0FB1-4C69-8280-BEE86CEBCD6C}"/>
              </a:ext>
            </a:extLst>
          </p:cNvPr>
          <p:cNvPicPr>
            <a:picLocks noChangeAspect="1"/>
          </p:cNvPicPr>
          <p:nvPr/>
        </p:nvPicPr>
        <p:blipFill rotWithShape="1">
          <a:blip r:embed="rId2"/>
          <a:srcRect l="37183" t="10012" r="39565" b="16474"/>
          <a:stretch/>
        </p:blipFill>
        <p:spPr>
          <a:xfrm>
            <a:off x="2142260" y="1421578"/>
            <a:ext cx="1508524" cy="3576952"/>
          </a:xfrm>
          <a:prstGeom prst="rect">
            <a:avLst/>
          </a:prstGeom>
        </p:spPr>
      </p:pic>
      <p:sp>
        <p:nvSpPr>
          <p:cNvPr id="16" name="Arc 15">
            <a:extLst>
              <a:ext uri="{FF2B5EF4-FFF2-40B4-BE49-F238E27FC236}">
                <a16:creationId xmlns:a16="http://schemas.microsoft.com/office/drawing/2014/main" id="{0225DF6D-E256-48CD-B8AD-6CB6A54FAAAB}"/>
              </a:ext>
            </a:extLst>
          </p:cNvPr>
          <p:cNvSpPr/>
          <p:nvPr/>
        </p:nvSpPr>
        <p:spPr>
          <a:xfrm rot="11105759">
            <a:off x="2641375" y="1956586"/>
            <a:ext cx="1186956" cy="1203130"/>
          </a:xfrm>
          <a:prstGeom prst="arc">
            <a:avLst>
              <a:gd name="adj1" fmla="val 4932776"/>
              <a:gd name="adj2" fmla="val 16089871"/>
            </a:avLst>
          </a:prstGeom>
          <a:ln w="76200">
            <a:solidFill>
              <a:srgbClr val="00B9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00DACE56-A64D-4879-AC09-45FD736B21EC}"/>
              </a:ext>
            </a:extLst>
          </p:cNvPr>
          <p:cNvSpPr/>
          <p:nvPr/>
        </p:nvSpPr>
        <p:spPr>
          <a:xfrm rot="10113581" flipH="1">
            <a:off x="1880049" y="1956586"/>
            <a:ext cx="1267780" cy="1203130"/>
          </a:xfrm>
          <a:prstGeom prst="arc">
            <a:avLst>
              <a:gd name="adj1" fmla="val 4932776"/>
              <a:gd name="adj2" fmla="val 1608987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41C1AE6-58FB-4BD0-9EA4-F92B3021E512}"/>
              </a:ext>
            </a:extLst>
          </p:cNvPr>
          <p:cNvSpPr>
            <a:spLocks noGrp="1"/>
          </p:cNvSpPr>
          <p:nvPr>
            <p:ph type="sldNum" sz="quarter" idx="12"/>
          </p:nvPr>
        </p:nvSpPr>
        <p:spPr/>
        <p:txBody>
          <a:bodyPr/>
          <a:lstStyle/>
          <a:p>
            <a:fld id="{4DBC7FC8-25FB-FC45-8177-2B991DA6778C}" type="slidenum">
              <a:rPr lang="en-US" smtClean="0"/>
              <a:t>4</a:t>
            </a:fld>
            <a:endParaRPr lang="en-US"/>
          </a:p>
        </p:txBody>
      </p:sp>
    </p:spTree>
    <p:extLst>
      <p:ext uri="{BB962C8B-B14F-4D97-AF65-F5344CB8AC3E}">
        <p14:creationId xmlns:p14="http://schemas.microsoft.com/office/powerpoint/2010/main" val="224160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E301-F37E-4B59-AA1D-A0C7AEE71E21}"/>
              </a:ext>
            </a:extLst>
          </p:cNvPr>
          <p:cNvSpPr>
            <a:spLocks noGrp="1"/>
          </p:cNvSpPr>
          <p:nvPr>
            <p:ph type="title"/>
          </p:nvPr>
        </p:nvSpPr>
        <p:spPr/>
        <p:txBody>
          <a:bodyPr/>
          <a:lstStyle/>
          <a:p>
            <a:r>
              <a:rPr lang="en-US" dirty="0"/>
              <a:t>Bras de fixation</a:t>
            </a:r>
          </a:p>
        </p:txBody>
      </p:sp>
      <p:sp>
        <p:nvSpPr>
          <p:cNvPr id="3" name="Content Placeholder 2">
            <a:extLst>
              <a:ext uri="{FF2B5EF4-FFF2-40B4-BE49-F238E27FC236}">
                <a16:creationId xmlns:a16="http://schemas.microsoft.com/office/drawing/2014/main" id="{B8BF74FF-9143-4C75-A3A9-2560E6A275DA}"/>
              </a:ext>
            </a:extLst>
          </p:cNvPr>
          <p:cNvSpPr>
            <a:spLocks noGrp="1"/>
          </p:cNvSpPr>
          <p:nvPr>
            <p:ph idx="1"/>
          </p:nvPr>
        </p:nvSpPr>
        <p:spPr>
          <a:xfrm>
            <a:off x="156210" y="1140006"/>
            <a:ext cx="4123883" cy="1643387"/>
          </a:xfrm>
        </p:spPr>
        <p:txBody>
          <a:bodyPr/>
          <a:lstStyle/>
          <a:p>
            <a:pPr algn="just"/>
            <a:r>
              <a:rPr lang="fr-FR" dirty="0"/>
              <a:t>Créez un bras de fixation simple pour le "</a:t>
            </a:r>
            <a:r>
              <a:rPr lang="fr-FR" dirty="0" err="1"/>
              <a:t>Droid</a:t>
            </a:r>
            <a:r>
              <a:rPr lang="fr-FR" dirty="0"/>
              <a:t> Bot IV" pour le grand moteur connecté au port D</a:t>
            </a:r>
          </a:p>
        </p:txBody>
      </p:sp>
      <p:sp>
        <p:nvSpPr>
          <p:cNvPr id="4" name="Footer Placeholder 3">
            <a:extLst>
              <a:ext uri="{FF2B5EF4-FFF2-40B4-BE49-F238E27FC236}">
                <a16:creationId xmlns:a16="http://schemas.microsoft.com/office/drawing/2014/main" id="{A9EEF007-A428-46F4-A388-188BDB638A94}"/>
              </a:ext>
            </a:extLst>
          </p:cNvPr>
          <p:cNvSpPr>
            <a:spLocks noGrp="1"/>
          </p:cNvSpPr>
          <p:nvPr>
            <p:ph type="ftr" sz="quarter" idx="11"/>
          </p:nvPr>
        </p:nvSpPr>
        <p:spPr/>
        <p:txBody>
          <a:bodyPr/>
          <a:lstStyle/>
          <a:p>
            <a:r>
              <a:rPr lang="en-US"/>
              <a:t>Copyright © 2020 SPIKE Prime Lessons (primelessons.org) CC-BY-NC-SA.  (Last edit: 1/9/2020)</a:t>
            </a:r>
          </a:p>
        </p:txBody>
      </p:sp>
      <p:pic>
        <p:nvPicPr>
          <p:cNvPr id="5" name="Picture 4" descr="A close up of a toy&#10;&#10;Description automatically generated">
            <a:extLst>
              <a:ext uri="{FF2B5EF4-FFF2-40B4-BE49-F238E27FC236}">
                <a16:creationId xmlns:a16="http://schemas.microsoft.com/office/drawing/2014/main" id="{814A555B-6469-4B7B-B439-B57177B0C777}"/>
              </a:ext>
            </a:extLst>
          </p:cNvPr>
          <p:cNvPicPr>
            <a:picLocks noChangeAspect="1"/>
          </p:cNvPicPr>
          <p:nvPr/>
        </p:nvPicPr>
        <p:blipFill rotWithShape="1">
          <a:blip r:embed="rId2"/>
          <a:srcRect l="20406" t="9973" r="15763" b="6260"/>
          <a:stretch/>
        </p:blipFill>
        <p:spPr>
          <a:xfrm>
            <a:off x="412399" y="3058258"/>
            <a:ext cx="2713054" cy="2670350"/>
          </a:xfrm>
          <a:prstGeom prst="rect">
            <a:avLst/>
          </a:prstGeom>
          <a:ln w="28575">
            <a:solidFill>
              <a:schemeClr val="tx1"/>
            </a:solidFill>
          </a:ln>
        </p:spPr>
      </p:pic>
      <p:pic>
        <p:nvPicPr>
          <p:cNvPr id="6" name="Picture 5" descr="A picture containing toy, cake, indoor, truck&#10;&#10;Description automatically generated">
            <a:extLst>
              <a:ext uri="{FF2B5EF4-FFF2-40B4-BE49-F238E27FC236}">
                <a16:creationId xmlns:a16="http://schemas.microsoft.com/office/drawing/2014/main" id="{40B3AAE2-87A1-43E6-B064-AA4E2DCD2C4B}"/>
              </a:ext>
            </a:extLst>
          </p:cNvPr>
          <p:cNvPicPr>
            <a:picLocks noChangeAspect="1"/>
          </p:cNvPicPr>
          <p:nvPr/>
        </p:nvPicPr>
        <p:blipFill>
          <a:blip r:embed="rId3"/>
          <a:stretch>
            <a:fillRect/>
          </a:stretch>
        </p:blipFill>
        <p:spPr>
          <a:xfrm>
            <a:off x="4280093" y="801167"/>
            <a:ext cx="4707697" cy="3530773"/>
          </a:xfrm>
          <a:prstGeom prst="rect">
            <a:avLst/>
          </a:prstGeom>
        </p:spPr>
      </p:pic>
      <p:grpSp>
        <p:nvGrpSpPr>
          <p:cNvPr id="7" name="Group 6">
            <a:extLst>
              <a:ext uri="{FF2B5EF4-FFF2-40B4-BE49-F238E27FC236}">
                <a16:creationId xmlns:a16="http://schemas.microsoft.com/office/drawing/2014/main" id="{9F50F0FE-F612-4E26-99EC-9EE90706D1EB}"/>
              </a:ext>
            </a:extLst>
          </p:cNvPr>
          <p:cNvGrpSpPr/>
          <p:nvPr/>
        </p:nvGrpSpPr>
        <p:grpSpPr>
          <a:xfrm>
            <a:off x="5578514" y="4282206"/>
            <a:ext cx="2814859" cy="1826627"/>
            <a:chOff x="429977" y="3602040"/>
            <a:chExt cx="3427528" cy="2475398"/>
          </a:xfrm>
        </p:grpSpPr>
        <p:pic>
          <p:nvPicPr>
            <p:cNvPr id="8" name="Picture 7">
              <a:extLst>
                <a:ext uri="{FF2B5EF4-FFF2-40B4-BE49-F238E27FC236}">
                  <a16:creationId xmlns:a16="http://schemas.microsoft.com/office/drawing/2014/main" id="{17672FDF-3456-453B-9512-A4D15CF7F729}"/>
                </a:ext>
              </a:extLst>
            </p:cNvPr>
            <p:cNvPicPr>
              <a:picLocks noChangeAspect="1"/>
            </p:cNvPicPr>
            <p:nvPr/>
          </p:nvPicPr>
          <p:blipFill>
            <a:blip r:embed="rId4"/>
            <a:stretch>
              <a:fillRect/>
            </a:stretch>
          </p:blipFill>
          <p:spPr>
            <a:xfrm>
              <a:off x="429977" y="3636133"/>
              <a:ext cx="3427528" cy="2441305"/>
            </a:xfrm>
            <a:prstGeom prst="rect">
              <a:avLst/>
            </a:prstGeom>
          </p:spPr>
        </p:pic>
        <p:pic>
          <p:nvPicPr>
            <p:cNvPr id="9" name="Picture 8">
              <a:extLst>
                <a:ext uri="{FF2B5EF4-FFF2-40B4-BE49-F238E27FC236}">
                  <a16:creationId xmlns:a16="http://schemas.microsoft.com/office/drawing/2014/main" id="{C299D283-36C5-451C-9AE5-6379A25D702A}"/>
                </a:ext>
              </a:extLst>
            </p:cNvPr>
            <p:cNvPicPr>
              <a:picLocks noChangeAspect="1"/>
            </p:cNvPicPr>
            <p:nvPr/>
          </p:nvPicPr>
          <p:blipFill rotWithShape="1">
            <a:blip r:embed="rId4"/>
            <a:srcRect l="2931" t="41763" r="89451" b="40296"/>
            <a:stretch/>
          </p:blipFill>
          <p:spPr>
            <a:xfrm>
              <a:off x="545686" y="3995697"/>
              <a:ext cx="261138" cy="437990"/>
            </a:xfrm>
            <a:prstGeom prst="rect">
              <a:avLst/>
            </a:prstGeom>
          </p:spPr>
        </p:pic>
        <p:pic>
          <p:nvPicPr>
            <p:cNvPr id="10" name="Picture 9">
              <a:extLst>
                <a:ext uri="{FF2B5EF4-FFF2-40B4-BE49-F238E27FC236}">
                  <a16:creationId xmlns:a16="http://schemas.microsoft.com/office/drawing/2014/main" id="{3AE9D83E-0B1A-4D76-8934-61D68B2D0FAA}"/>
                </a:ext>
              </a:extLst>
            </p:cNvPr>
            <p:cNvPicPr>
              <a:picLocks noChangeAspect="1"/>
            </p:cNvPicPr>
            <p:nvPr/>
          </p:nvPicPr>
          <p:blipFill rotWithShape="1">
            <a:blip r:embed="rId4"/>
            <a:srcRect l="2931" t="41763" r="89451" b="40296"/>
            <a:stretch/>
          </p:blipFill>
          <p:spPr>
            <a:xfrm>
              <a:off x="552209" y="5349114"/>
              <a:ext cx="261138" cy="437990"/>
            </a:xfrm>
            <a:prstGeom prst="rect">
              <a:avLst/>
            </a:prstGeom>
          </p:spPr>
        </p:pic>
        <p:pic>
          <p:nvPicPr>
            <p:cNvPr id="11" name="Picture 10">
              <a:extLst>
                <a:ext uri="{FF2B5EF4-FFF2-40B4-BE49-F238E27FC236}">
                  <a16:creationId xmlns:a16="http://schemas.microsoft.com/office/drawing/2014/main" id="{96129198-2158-4918-BEF6-21D494E9245A}"/>
                </a:ext>
              </a:extLst>
            </p:cNvPr>
            <p:cNvPicPr>
              <a:picLocks noChangeAspect="1"/>
            </p:cNvPicPr>
            <p:nvPr/>
          </p:nvPicPr>
          <p:blipFill rotWithShape="1">
            <a:blip r:embed="rId4"/>
            <a:srcRect l="2946" t="67607" r="87638" b="14723"/>
            <a:stretch/>
          </p:blipFill>
          <p:spPr>
            <a:xfrm>
              <a:off x="3417212" y="4654883"/>
              <a:ext cx="322729" cy="431379"/>
            </a:xfrm>
            <a:prstGeom prst="rect">
              <a:avLst/>
            </a:prstGeom>
          </p:spPr>
        </p:pic>
        <p:pic>
          <p:nvPicPr>
            <p:cNvPr id="12" name="Picture 11">
              <a:extLst>
                <a:ext uri="{FF2B5EF4-FFF2-40B4-BE49-F238E27FC236}">
                  <a16:creationId xmlns:a16="http://schemas.microsoft.com/office/drawing/2014/main" id="{C577161E-8874-40DB-BA5B-5A776642EF67}"/>
                </a:ext>
              </a:extLst>
            </p:cNvPr>
            <p:cNvPicPr>
              <a:picLocks noChangeAspect="1"/>
            </p:cNvPicPr>
            <p:nvPr/>
          </p:nvPicPr>
          <p:blipFill rotWithShape="1">
            <a:blip r:embed="rId5"/>
            <a:srcRect l="87055" t="68768" r="2319" b="18669"/>
            <a:stretch/>
          </p:blipFill>
          <p:spPr>
            <a:xfrm>
              <a:off x="437751" y="4684434"/>
              <a:ext cx="424984" cy="344697"/>
            </a:xfrm>
            <a:prstGeom prst="rect">
              <a:avLst/>
            </a:prstGeom>
          </p:spPr>
        </p:pic>
        <p:pic>
          <p:nvPicPr>
            <p:cNvPr id="13" name="Picture 12">
              <a:extLst>
                <a:ext uri="{FF2B5EF4-FFF2-40B4-BE49-F238E27FC236}">
                  <a16:creationId xmlns:a16="http://schemas.microsoft.com/office/drawing/2014/main" id="{020C7E6A-24CB-451F-A59B-2DF9B20A3D1B}"/>
                </a:ext>
              </a:extLst>
            </p:cNvPr>
            <p:cNvPicPr>
              <a:picLocks noChangeAspect="1"/>
            </p:cNvPicPr>
            <p:nvPr/>
          </p:nvPicPr>
          <p:blipFill rotWithShape="1">
            <a:blip r:embed="rId5"/>
            <a:srcRect l="4676" t="12560" r="86825" b="74720"/>
            <a:stretch/>
          </p:blipFill>
          <p:spPr>
            <a:xfrm>
              <a:off x="3437514" y="5349114"/>
              <a:ext cx="296762" cy="304720"/>
            </a:xfrm>
            <a:prstGeom prst="rect">
              <a:avLst/>
            </a:prstGeom>
          </p:spPr>
        </p:pic>
        <p:sp>
          <p:nvSpPr>
            <p:cNvPr id="14" name="TextBox 13">
              <a:extLst>
                <a:ext uri="{FF2B5EF4-FFF2-40B4-BE49-F238E27FC236}">
                  <a16:creationId xmlns:a16="http://schemas.microsoft.com/office/drawing/2014/main" id="{7DDE6643-32A5-4B72-8573-015A350E5C76}"/>
                </a:ext>
              </a:extLst>
            </p:cNvPr>
            <p:cNvSpPr txBox="1"/>
            <p:nvPr/>
          </p:nvSpPr>
          <p:spPr>
            <a:xfrm>
              <a:off x="733160" y="3602040"/>
              <a:ext cx="2821162" cy="354527"/>
            </a:xfrm>
            <a:prstGeom prst="rect">
              <a:avLst/>
            </a:prstGeom>
            <a:noFill/>
          </p:spPr>
          <p:txBody>
            <a:bodyPr wrap="square" rtlCol="0">
              <a:spAutoFit/>
            </a:bodyPr>
            <a:lstStyle/>
            <a:p>
              <a:pPr algn="ctr"/>
              <a:r>
                <a:rPr lang="en-US" sz="1100" b="1" dirty="0"/>
                <a:t>Configuration du Droid Bot IV</a:t>
              </a:r>
            </a:p>
          </p:txBody>
        </p:sp>
      </p:grpSp>
      <p:sp>
        <p:nvSpPr>
          <p:cNvPr id="15" name="Slide Number Placeholder 14">
            <a:extLst>
              <a:ext uri="{FF2B5EF4-FFF2-40B4-BE49-F238E27FC236}">
                <a16:creationId xmlns:a16="http://schemas.microsoft.com/office/drawing/2014/main" id="{3D4C77D3-B9AB-4EFD-892C-8E679EDE7116}"/>
              </a:ext>
            </a:extLst>
          </p:cNvPr>
          <p:cNvSpPr>
            <a:spLocks noGrp="1"/>
          </p:cNvSpPr>
          <p:nvPr>
            <p:ph type="sldNum" sz="quarter" idx="12"/>
          </p:nvPr>
        </p:nvSpPr>
        <p:spPr/>
        <p:txBody>
          <a:bodyPr/>
          <a:lstStyle/>
          <a:p>
            <a:fld id="{4DBC7FC8-25FB-FC45-8177-2B991DA6778C}" type="slidenum">
              <a:rPr lang="en-US" smtClean="0"/>
              <a:t>5</a:t>
            </a:fld>
            <a:endParaRPr lang="en-US"/>
          </a:p>
        </p:txBody>
      </p:sp>
    </p:spTree>
    <p:extLst>
      <p:ext uri="{BB962C8B-B14F-4D97-AF65-F5344CB8AC3E}">
        <p14:creationId xmlns:p14="http://schemas.microsoft.com/office/powerpoint/2010/main" val="3253462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59EE-E3A8-4FE7-9DA4-675B4AD7BDF0}"/>
              </a:ext>
            </a:extLst>
          </p:cNvPr>
          <p:cNvSpPr>
            <a:spLocks noGrp="1"/>
          </p:cNvSpPr>
          <p:nvPr>
            <p:ph type="title"/>
          </p:nvPr>
        </p:nvSpPr>
        <p:spPr/>
        <p:txBody>
          <a:bodyPr>
            <a:normAutofit fontScale="90000"/>
          </a:bodyPr>
          <a:lstStyle/>
          <a:p>
            <a:r>
              <a:rPr lang="fr-FR" dirty="0"/>
              <a:t>Défi 1 : Apprendre à décrocher avec « </a:t>
            </a:r>
            <a:r>
              <a:rPr lang="fr-FR" dirty="0" err="1"/>
              <a:t>DROID</a:t>
            </a:r>
            <a:r>
              <a:rPr lang="fr-FR" dirty="0"/>
              <a:t> Bot IV »</a:t>
            </a:r>
            <a:endParaRPr lang="en-US" dirty="0"/>
          </a:p>
        </p:txBody>
      </p:sp>
      <p:sp>
        <p:nvSpPr>
          <p:cNvPr id="3" name="Content Placeholder 2">
            <a:extLst>
              <a:ext uri="{FF2B5EF4-FFF2-40B4-BE49-F238E27FC236}">
                <a16:creationId xmlns:a16="http://schemas.microsoft.com/office/drawing/2014/main" id="{7B5B934B-86B3-46B2-9C2A-5EADBA143AC0}"/>
              </a:ext>
            </a:extLst>
          </p:cNvPr>
          <p:cNvSpPr>
            <a:spLocks noGrp="1"/>
          </p:cNvSpPr>
          <p:nvPr>
            <p:ph idx="1"/>
          </p:nvPr>
        </p:nvSpPr>
        <p:spPr>
          <a:xfrm>
            <a:off x="156210" y="1140007"/>
            <a:ext cx="8765914" cy="2080166"/>
          </a:xfrm>
        </p:spPr>
        <p:txBody>
          <a:bodyPr>
            <a:normAutofit fontScale="85000" lnSpcReduction="10000"/>
          </a:bodyPr>
          <a:lstStyle/>
          <a:p>
            <a:pPr algn="just"/>
            <a:r>
              <a:rPr lang="fr-FR" dirty="0"/>
              <a:t>Créez un programme avec la détection de décrochage activée et un autre avec la détection de décrochage désactivée.</a:t>
            </a:r>
          </a:p>
          <a:p>
            <a:pPr algn="just"/>
            <a:r>
              <a:rPr lang="fr-FR" dirty="0"/>
              <a:t>À l'aide de "</a:t>
            </a:r>
            <a:r>
              <a:rPr lang="fr-FR" dirty="0" err="1"/>
              <a:t>Droid</a:t>
            </a:r>
            <a:r>
              <a:rPr lang="fr-FR" dirty="0"/>
              <a:t> Bot IV" ou d'un dispositif similaire, programmez le bras pour qu'il tourne de 1000 degrés. </a:t>
            </a:r>
          </a:p>
          <a:p>
            <a:pPr algn="just"/>
            <a:r>
              <a:rPr lang="fr-FR" dirty="0"/>
              <a:t>Tenez le bras avec votre main pour empêcher le moteur de tourner de 1000 degrés. Tenez-le pendant quelques secondes.</a:t>
            </a:r>
          </a:p>
          <a:p>
            <a:pPr algn="just"/>
            <a:r>
              <a:rPr lang="fr-FR" dirty="0"/>
              <a:t>Comparez ce qui se passe dans chaque programme. Le chat miaulera-t-il dans les deux programmes ou dans un seul ?</a:t>
            </a:r>
          </a:p>
        </p:txBody>
      </p:sp>
      <p:sp>
        <p:nvSpPr>
          <p:cNvPr id="4" name="Footer Placeholder 3">
            <a:extLst>
              <a:ext uri="{FF2B5EF4-FFF2-40B4-BE49-F238E27FC236}">
                <a16:creationId xmlns:a16="http://schemas.microsoft.com/office/drawing/2014/main" id="{439EC275-44D5-4BBB-B064-7529C9F2C2DB}"/>
              </a:ext>
            </a:extLst>
          </p:cNvPr>
          <p:cNvSpPr>
            <a:spLocks noGrp="1"/>
          </p:cNvSpPr>
          <p:nvPr>
            <p:ph type="ftr" sz="quarter" idx="11"/>
          </p:nvPr>
        </p:nvSpPr>
        <p:spPr/>
        <p:txBody>
          <a:bodyPr/>
          <a:lstStyle/>
          <a:p>
            <a:r>
              <a:rPr lang="en-US"/>
              <a:t>Copyright © 2020 SPIKE Prime Lessons (primelessons.org) CC-BY-NC-SA.  (Last edit: 1/9/2020)</a:t>
            </a:r>
          </a:p>
        </p:txBody>
      </p:sp>
      <p:pic>
        <p:nvPicPr>
          <p:cNvPr id="6" name="Picture 5">
            <a:extLst>
              <a:ext uri="{FF2B5EF4-FFF2-40B4-BE49-F238E27FC236}">
                <a16:creationId xmlns:a16="http://schemas.microsoft.com/office/drawing/2014/main" id="{450E7835-C103-4575-98D0-37437CFE2396}"/>
              </a:ext>
            </a:extLst>
          </p:cNvPr>
          <p:cNvPicPr>
            <a:picLocks noChangeAspect="1"/>
          </p:cNvPicPr>
          <p:nvPr/>
        </p:nvPicPr>
        <p:blipFill>
          <a:blip r:embed="rId2"/>
          <a:stretch>
            <a:fillRect/>
          </a:stretch>
        </p:blipFill>
        <p:spPr>
          <a:xfrm>
            <a:off x="911911" y="3155712"/>
            <a:ext cx="7019925" cy="990600"/>
          </a:xfrm>
          <a:prstGeom prst="rect">
            <a:avLst/>
          </a:prstGeom>
        </p:spPr>
      </p:pic>
      <p:pic>
        <p:nvPicPr>
          <p:cNvPr id="7" name="Picture 6" descr="A picture containing toy, cake, indoor, truck&#10;&#10;Description automatically generated">
            <a:extLst>
              <a:ext uri="{FF2B5EF4-FFF2-40B4-BE49-F238E27FC236}">
                <a16:creationId xmlns:a16="http://schemas.microsoft.com/office/drawing/2014/main" id="{F27E3246-3C17-4AE0-94BE-74D0469F1E67}"/>
              </a:ext>
            </a:extLst>
          </p:cNvPr>
          <p:cNvPicPr>
            <a:picLocks noChangeAspect="1"/>
          </p:cNvPicPr>
          <p:nvPr/>
        </p:nvPicPr>
        <p:blipFill>
          <a:blip r:embed="rId3"/>
          <a:stretch>
            <a:fillRect/>
          </a:stretch>
        </p:blipFill>
        <p:spPr>
          <a:xfrm>
            <a:off x="3712190" y="3802584"/>
            <a:ext cx="3285201" cy="2463901"/>
          </a:xfrm>
          <a:prstGeom prst="rect">
            <a:avLst/>
          </a:prstGeom>
        </p:spPr>
      </p:pic>
      <p:cxnSp>
        <p:nvCxnSpPr>
          <p:cNvPr id="9" name="Straight Arrow Connector 8">
            <a:extLst>
              <a:ext uri="{FF2B5EF4-FFF2-40B4-BE49-F238E27FC236}">
                <a16:creationId xmlns:a16="http://schemas.microsoft.com/office/drawing/2014/main" id="{BDC4C7B0-ED95-432C-BB64-5B0469FFDC71}"/>
              </a:ext>
            </a:extLst>
          </p:cNvPr>
          <p:cNvCxnSpPr>
            <a:cxnSpLocks/>
          </p:cNvCxnSpPr>
          <p:nvPr/>
        </p:nvCxnSpPr>
        <p:spPr>
          <a:xfrm>
            <a:off x="2729552" y="5145206"/>
            <a:ext cx="132383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C1AB91D-D15C-4B75-85F4-033F2E1B87C8}"/>
              </a:ext>
            </a:extLst>
          </p:cNvPr>
          <p:cNvSpPr/>
          <p:nvPr/>
        </p:nvSpPr>
        <p:spPr>
          <a:xfrm>
            <a:off x="1011677" y="4172664"/>
            <a:ext cx="2441642" cy="187673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Cause un décrochage en tenant le bras de levage et en l'empêchant de tourner. Maintenir si pendant 1 ou 2 secondes</a:t>
            </a:r>
          </a:p>
        </p:txBody>
      </p:sp>
      <p:sp>
        <p:nvSpPr>
          <p:cNvPr id="12" name="Oval 11">
            <a:extLst>
              <a:ext uri="{FF2B5EF4-FFF2-40B4-BE49-F238E27FC236}">
                <a16:creationId xmlns:a16="http://schemas.microsoft.com/office/drawing/2014/main" id="{25F4B30D-0246-4614-AA72-07A6E8D942EE}"/>
              </a:ext>
            </a:extLst>
          </p:cNvPr>
          <p:cNvSpPr/>
          <p:nvPr/>
        </p:nvSpPr>
        <p:spPr>
          <a:xfrm>
            <a:off x="4053385" y="4615730"/>
            <a:ext cx="905609" cy="9906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5BE60C2-9858-40F9-BB52-887140B9475E}"/>
              </a:ext>
            </a:extLst>
          </p:cNvPr>
          <p:cNvSpPr>
            <a:spLocks noGrp="1"/>
          </p:cNvSpPr>
          <p:nvPr>
            <p:ph type="sldNum" sz="quarter" idx="12"/>
          </p:nvPr>
        </p:nvSpPr>
        <p:spPr/>
        <p:txBody>
          <a:bodyPr/>
          <a:lstStyle/>
          <a:p>
            <a:fld id="{4DBC7FC8-25FB-FC45-8177-2B991DA6778C}" type="slidenum">
              <a:rPr lang="en-US" smtClean="0"/>
              <a:t>6</a:t>
            </a:fld>
            <a:endParaRPr lang="en-US"/>
          </a:p>
        </p:txBody>
      </p:sp>
    </p:spTree>
    <p:extLst>
      <p:ext uri="{BB962C8B-B14F-4D97-AF65-F5344CB8AC3E}">
        <p14:creationId xmlns:p14="http://schemas.microsoft.com/office/powerpoint/2010/main" val="80856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88E1-0E55-4006-83F7-0AECE0FEDD0C}"/>
              </a:ext>
            </a:extLst>
          </p:cNvPr>
          <p:cNvSpPr>
            <a:spLocks noGrp="1"/>
          </p:cNvSpPr>
          <p:nvPr>
            <p:ph type="title"/>
          </p:nvPr>
        </p:nvSpPr>
        <p:spPr/>
        <p:txBody>
          <a:bodyPr/>
          <a:lstStyle/>
          <a:p>
            <a:r>
              <a:rPr lang="en-US" dirty="0" err="1"/>
              <a:t>Défi</a:t>
            </a:r>
            <a:r>
              <a:rPr lang="en-US" dirty="0"/>
              <a:t> 1 : Solution</a:t>
            </a:r>
          </a:p>
        </p:txBody>
      </p:sp>
      <p:sp>
        <p:nvSpPr>
          <p:cNvPr id="3" name="Content Placeholder 2">
            <a:extLst>
              <a:ext uri="{FF2B5EF4-FFF2-40B4-BE49-F238E27FC236}">
                <a16:creationId xmlns:a16="http://schemas.microsoft.com/office/drawing/2014/main" id="{A6F853D8-8355-4FEF-823F-78833EB78506}"/>
              </a:ext>
            </a:extLst>
          </p:cNvPr>
          <p:cNvSpPr>
            <a:spLocks noGrp="1"/>
          </p:cNvSpPr>
          <p:nvPr>
            <p:ph idx="1"/>
          </p:nvPr>
        </p:nvSpPr>
        <p:spPr>
          <a:xfrm>
            <a:off x="156210" y="1140006"/>
            <a:ext cx="8831580" cy="948101"/>
          </a:xfrm>
        </p:spPr>
        <p:txBody>
          <a:bodyPr/>
          <a:lstStyle/>
          <a:p>
            <a:pPr algn="just"/>
            <a:r>
              <a:rPr lang="fr-FR" dirty="0"/>
              <a:t>La détection de décrochage "on" a permis au code de passer au bloc suivant même lorsque le bras était coincé.</a:t>
            </a:r>
          </a:p>
        </p:txBody>
      </p:sp>
      <p:sp>
        <p:nvSpPr>
          <p:cNvPr id="4" name="Footer Placeholder 3">
            <a:extLst>
              <a:ext uri="{FF2B5EF4-FFF2-40B4-BE49-F238E27FC236}">
                <a16:creationId xmlns:a16="http://schemas.microsoft.com/office/drawing/2014/main" id="{51468869-9338-4493-BBF4-6314FC1AE6E2}"/>
              </a:ext>
            </a:extLst>
          </p:cNvPr>
          <p:cNvSpPr>
            <a:spLocks noGrp="1"/>
          </p:cNvSpPr>
          <p:nvPr>
            <p:ph type="ftr" sz="quarter" idx="11"/>
          </p:nvPr>
        </p:nvSpPr>
        <p:spPr/>
        <p:txBody>
          <a:bodyPr/>
          <a:lstStyle/>
          <a:p>
            <a:r>
              <a:rPr lang="en-US"/>
              <a:t>Copyright © 2020 SPIKE Prime Lessons (primelessons.org) CC-BY-NC-SA.  (Last edit: 1/9/2020)</a:t>
            </a:r>
          </a:p>
        </p:txBody>
      </p:sp>
      <p:sp>
        <p:nvSpPr>
          <p:cNvPr id="5" name="TextBox 4">
            <a:extLst>
              <a:ext uri="{FF2B5EF4-FFF2-40B4-BE49-F238E27FC236}">
                <a16:creationId xmlns:a16="http://schemas.microsoft.com/office/drawing/2014/main" id="{6AC7F9B1-9B28-438A-A9E2-6C8840E56673}"/>
              </a:ext>
            </a:extLst>
          </p:cNvPr>
          <p:cNvSpPr txBox="1"/>
          <p:nvPr/>
        </p:nvSpPr>
        <p:spPr>
          <a:xfrm>
            <a:off x="320431" y="4769893"/>
            <a:ext cx="3837354" cy="523220"/>
          </a:xfrm>
          <a:prstGeom prst="rect">
            <a:avLst/>
          </a:prstGeom>
          <a:solidFill>
            <a:schemeClr val="bg1">
              <a:lumMod val="95000"/>
            </a:schemeClr>
          </a:solidFill>
        </p:spPr>
        <p:txBody>
          <a:bodyPr wrap="square" rtlCol="0">
            <a:spAutoFit/>
          </a:bodyPr>
          <a:lstStyle/>
          <a:p>
            <a:pPr algn="just"/>
            <a:r>
              <a:rPr lang="fr-FR" sz="1400" dirty="0"/>
              <a:t>Le son du miaulement du chat joue même si vous tenez le bras et l'empêchez de bouger.</a:t>
            </a:r>
          </a:p>
        </p:txBody>
      </p:sp>
      <p:sp>
        <p:nvSpPr>
          <p:cNvPr id="6" name="TextBox 5">
            <a:extLst>
              <a:ext uri="{FF2B5EF4-FFF2-40B4-BE49-F238E27FC236}">
                <a16:creationId xmlns:a16="http://schemas.microsoft.com/office/drawing/2014/main" id="{38949D5F-969F-4577-B918-6C2A75662039}"/>
              </a:ext>
            </a:extLst>
          </p:cNvPr>
          <p:cNvSpPr txBox="1"/>
          <p:nvPr/>
        </p:nvSpPr>
        <p:spPr>
          <a:xfrm>
            <a:off x="4638431" y="4769893"/>
            <a:ext cx="3837354" cy="738664"/>
          </a:xfrm>
          <a:prstGeom prst="rect">
            <a:avLst/>
          </a:prstGeom>
          <a:solidFill>
            <a:schemeClr val="bg1">
              <a:lumMod val="95000"/>
            </a:schemeClr>
          </a:solidFill>
        </p:spPr>
        <p:txBody>
          <a:bodyPr wrap="square" rtlCol="0">
            <a:spAutoFit/>
          </a:bodyPr>
          <a:lstStyle/>
          <a:p>
            <a:pPr algn="just"/>
            <a:r>
              <a:rPr lang="fr-FR" sz="1400" dirty="0"/>
              <a:t>Le miaulement du chat ne se fera pas entendre tant que vous n'aurez pas relâché le bras et permis au moteur de terminer son mouvement</a:t>
            </a:r>
          </a:p>
        </p:txBody>
      </p:sp>
      <p:pic>
        <p:nvPicPr>
          <p:cNvPr id="9" name="Picture 8">
            <a:extLst>
              <a:ext uri="{FF2B5EF4-FFF2-40B4-BE49-F238E27FC236}">
                <a16:creationId xmlns:a16="http://schemas.microsoft.com/office/drawing/2014/main" id="{DA197FF9-651A-46E3-970D-159848C28E73}"/>
              </a:ext>
            </a:extLst>
          </p:cNvPr>
          <p:cNvPicPr>
            <a:picLocks noChangeAspect="1"/>
          </p:cNvPicPr>
          <p:nvPr/>
        </p:nvPicPr>
        <p:blipFill>
          <a:blip r:embed="rId2"/>
          <a:stretch>
            <a:fillRect/>
          </a:stretch>
        </p:blipFill>
        <p:spPr>
          <a:xfrm>
            <a:off x="325212" y="2182432"/>
            <a:ext cx="8455357" cy="2455321"/>
          </a:xfrm>
          <a:prstGeom prst="rect">
            <a:avLst/>
          </a:prstGeom>
        </p:spPr>
      </p:pic>
      <p:sp>
        <p:nvSpPr>
          <p:cNvPr id="7" name="Slide Number Placeholder 6">
            <a:extLst>
              <a:ext uri="{FF2B5EF4-FFF2-40B4-BE49-F238E27FC236}">
                <a16:creationId xmlns:a16="http://schemas.microsoft.com/office/drawing/2014/main" id="{F1D8ED0B-352A-4B0A-94D1-5A4C7D02C848}"/>
              </a:ext>
            </a:extLst>
          </p:cNvPr>
          <p:cNvSpPr>
            <a:spLocks noGrp="1"/>
          </p:cNvSpPr>
          <p:nvPr>
            <p:ph type="sldNum" sz="quarter" idx="12"/>
          </p:nvPr>
        </p:nvSpPr>
        <p:spPr/>
        <p:txBody>
          <a:bodyPr/>
          <a:lstStyle/>
          <a:p>
            <a:fld id="{4DBC7FC8-25FB-FC45-8177-2B991DA6778C}" type="slidenum">
              <a:rPr lang="en-US" smtClean="0"/>
              <a:t>7</a:t>
            </a:fld>
            <a:endParaRPr lang="en-US"/>
          </a:p>
        </p:txBody>
      </p:sp>
    </p:spTree>
    <p:extLst>
      <p:ext uri="{BB962C8B-B14F-4D97-AF65-F5344CB8AC3E}">
        <p14:creationId xmlns:p14="http://schemas.microsoft.com/office/powerpoint/2010/main" val="1661305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2496-9D67-477B-AD18-EFA132FEBF0F}"/>
              </a:ext>
            </a:extLst>
          </p:cNvPr>
          <p:cNvSpPr>
            <a:spLocks noGrp="1"/>
          </p:cNvSpPr>
          <p:nvPr>
            <p:ph type="title"/>
          </p:nvPr>
        </p:nvSpPr>
        <p:spPr/>
        <p:txBody>
          <a:bodyPr/>
          <a:lstStyle/>
          <a:p>
            <a:r>
              <a:rPr lang="fr-FR" dirty="0"/>
              <a:t>Défi 2 : Ramasser l'objet avec « </a:t>
            </a:r>
            <a:r>
              <a:rPr lang="fr-FR" dirty="0" err="1"/>
              <a:t>ADB</a:t>
            </a:r>
            <a:r>
              <a:rPr lang="fr-FR" dirty="0"/>
              <a:t> »</a:t>
            </a:r>
            <a:endParaRPr lang="en-US" dirty="0"/>
          </a:p>
        </p:txBody>
      </p:sp>
      <p:sp>
        <p:nvSpPr>
          <p:cNvPr id="3" name="Content Placeholder 2">
            <a:extLst>
              <a:ext uri="{FF2B5EF4-FFF2-40B4-BE49-F238E27FC236}">
                <a16:creationId xmlns:a16="http://schemas.microsoft.com/office/drawing/2014/main" id="{7A66B572-2812-44B7-87D4-5B688E5BDCA2}"/>
              </a:ext>
            </a:extLst>
          </p:cNvPr>
          <p:cNvSpPr>
            <a:spLocks noGrp="1"/>
          </p:cNvSpPr>
          <p:nvPr>
            <p:ph idx="1"/>
          </p:nvPr>
        </p:nvSpPr>
        <p:spPr>
          <a:xfrm>
            <a:off x="156210" y="1140006"/>
            <a:ext cx="8765914" cy="5082601"/>
          </a:xfrm>
        </p:spPr>
        <p:txBody>
          <a:bodyPr/>
          <a:lstStyle/>
          <a:p>
            <a:pPr algn="just"/>
            <a:r>
              <a:rPr lang="fr-FR" dirty="0"/>
              <a:t>Avancez, ramassez un cerceau et revenez au point de départ</a:t>
            </a:r>
          </a:p>
          <a:p>
            <a:pPr algn="just"/>
            <a:r>
              <a:rPr lang="fr-FR" dirty="0"/>
              <a:t>Veillez à utiliser la détection de décrochage au cas où le moteur se bloquerait en essayant de récupérer le cerceau</a:t>
            </a:r>
          </a:p>
        </p:txBody>
      </p:sp>
      <p:sp>
        <p:nvSpPr>
          <p:cNvPr id="4" name="Footer Placeholder 3">
            <a:extLst>
              <a:ext uri="{FF2B5EF4-FFF2-40B4-BE49-F238E27FC236}">
                <a16:creationId xmlns:a16="http://schemas.microsoft.com/office/drawing/2014/main" id="{FB70AA0C-0ADF-4FCC-BD48-F1AC0A83C7EB}"/>
              </a:ext>
            </a:extLst>
          </p:cNvPr>
          <p:cNvSpPr>
            <a:spLocks noGrp="1"/>
          </p:cNvSpPr>
          <p:nvPr>
            <p:ph type="ftr" sz="quarter" idx="11"/>
          </p:nvPr>
        </p:nvSpPr>
        <p:spPr/>
        <p:txBody>
          <a:bodyPr/>
          <a:lstStyle/>
          <a:p>
            <a:r>
              <a:rPr lang="en-US"/>
              <a:t>Copyright © 2020 SPIKE Prime Lessons (primelessons.org) CC-BY-NC-SA.  (Last edit: 1/9/2020)</a:t>
            </a:r>
          </a:p>
        </p:txBody>
      </p:sp>
      <p:pic>
        <p:nvPicPr>
          <p:cNvPr id="12" name="Picture 11">
            <a:extLst>
              <a:ext uri="{FF2B5EF4-FFF2-40B4-BE49-F238E27FC236}">
                <a16:creationId xmlns:a16="http://schemas.microsoft.com/office/drawing/2014/main" id="{27060090-7C61-484E-9016-557B1F457D03}"/>
              </a:ext>
            </a:extLst>
          </p:cNvPr>
          <p:cNvPicPr>
            <a:picLocks noChangeAspect="1"/>
          </p:cNvPicPr>
          <p:nvPr/>
        </p:nvPicPr>
        <p:blipFill>
          <a:blip r:embed="rId2"/>
          <a:stretch>
            <a:fillRect/>
          </a:stretch>
        </p:blipFill>
        <p:spPr>
          <a:xfrm>
            <a:off x="5465696" y="3396479"/>
            <a:ext cx="1615042" cy="2751743"/>
          </a:xfrm>
          <a:prstGeom prst="rect">
            <a:avLst/>
          </a:prstGeom>
        </p:spPr>
      </p:pic>
      <p:pic>
        <p:nvPicPr>
          <p:cNvPr id="13" name="Picture 12">
            <a:extLst>
              <a:ext uri="{FF2B5EF4-FFF2-40B4-BE49-F238E27FC236}">
                <a16:creationId xmlns:a16="http://schemas.microsoft.com/office/drawing/2014/main" id="{799B6F63-FB53-4CF0-863B-EC50F3482E13}"/>
              </a:ext>
            </a:extLst>
          </p:cNvPr>
          <p:cNvPicPr>
            <a:picLocks noChangeAspect="1"/>
          </p:cNvPicPr>
          <p:nvPr/>
        </p:nvPicPr>
        <p:blipFill rotWithShape="1">
          <a:blip r:embed="rId3"/>
          <a:srcRect t="5123"/>
          <a:stretch/>
        </p:blipFill>
        <p:spPr>
          <a:xfrm>
            <a:off x="1522762" y="2318767"/>
            <a:ext cx="4319113" cy="2725077"/>
          </a:xfrm>
          <a:prstGeom prst="rect">
            <a:avLst/>
          </a:prstGeom>
        </p:spPr>
      </p:pic>
      <p:sp>
        <p:nvSpPr>
          <p:cNvPr id="5" name="Slide Number Placeholder 4">
            <a:extLst>
              <a:ext uri="{FF2B5EF4-FFF2-40B4-BE49-F238E27FC236}">
                <a16:creationId xmlns:a16="http://schemas.microsoft.com/office/drawing/2014/main" id="{368C03A4-9BFF-4083-A942-7040999D28BB}"/>
              </a:ext>
            </a:extLst>
          </p:cNvPr>
          <p:cNvSpPr>
            <a:spLocks noGrp="1"/>
          </p:cNvSpPr>
          <p:nvPr>
            <p:ph type="sldNum" sz="quarter" idx="12"/>
          </p:nvPr>
        </p:nvSpPr>
        <p:spPr/>
        <p:txBody>
          <a:bodyPr/>
          <a:lstStyle/>
          <a:p>
            <a:fld id="{4DBC7FC8-25FB-FC45-8177-2B991DA6778C}" type="slidenum">
              <a:rPr lang="en-US" smtClean="0"/>
              <a:t>8</a:t>
            </a:fld>
            <a:endParaRPr lang="en-US"/>
          </a:p>
        </p:txBody>
      </p:sp>
    </p:spTree>
    <p:extLst>
      <p:ext uri="{BB962C8B-B14F-4D97-AF65-F5344CB8AC3E}">
        <p14:creationId xmlns:p14="http://schemas.microsoft.com/office/powerpoint/2010/main" val="426012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2496-9D67-477B-AD18-EFA132FEBF0F}"/>
              </a:ext>
            </a:extLst>
          </p:cNvPr>
          <p:cNvSpPr>
            <a:spLocks noGrp="1"/>
          </p:cNvSpPr>
          <p:nvPr>
            <p:ph type="title"/>
          </p:nvPr>
        </p:nvSpPr>
        <p:spPr/>
        <p:txBody>
          <a:bodyPr/>
          <a:lstStyle/>
          <a:p>
            <a:r>
              <a:rPr lang="en-US" dirty="0" err="1"/>
              <a:t>Défi</a:t>
            </a:r>
            <a:r>
              <a:rPr lang="en-US" dirty="0"/>
              <a:t> 2 : Solution</a:t>
            </a:r>
          </a:p>
        </p:txBody>
      </p:sp>
      <p:sp>
        <p:nvSpPr>
          <p:cNvPr id="4" name="Footer Placeholder 3">
            <a:extLst>
              <a:ext uri="{FF2B5EF4-FFF2-40B4-BE49-F238E27FC236}">
                <a16:creationId xmlns:a16="http://schemas.microsoft.com/office/drawing/2014/main" id="{FB70AA0C-0ADF-4FCC-BD48-F1AC0A83C7EB}"/>
              </a:ext>
            </a:extLst>
          </p:cNvPr>
          <p:cNvSpPr>
            <a:spLocks noGrp="1"/>
          </p:cNvSpPr>
          <p:nvPr>
            <p:ph type="ftr" sz="quarter" idx="11"/>
          </p:nvPr>
        </p:nvSpPr>
        <p:spPr/>
        <p:txBody>
          <a:bodyPr/>
          <a:lstStyle/>
          <a:p>
            <a:r>
              <a:rPr lang="en-US"/>
              <a:t>Copyright © 2020 SPIKE Prime Lessons (primelessons.org) CC-BY-NC-SA.  (Last edit: 1/9/2020)</a:t>
            </a:r>
          </a:p>
        </p:txBody>
      </p:sp>
      <p:pic>
        <p:nvPicPr>
          <p:cNvPr id="5" name="Picture 4">
            <a:extLst>
              <a:ext uri="{FF2B5EF4-FFF2-40B4-BE49-F238E27FC236}">
                <a16:creationId xmlns:a16="http://schemas.microsoft.com/office/drawing/2014/main" id="{E7C225BB-20F7-4D21-93CD-AEF32BC14DB4}"/>
              </a:ext>
            </a:extLst>
          </p:cNvPr>
          <p:cNvPicPr>
            <a:picLocks noChangeAspect="1"/>
          </p:cNvPicPr>
          <p:nvPr/>
        </p:nvPicPr>
        <p:blipFill>
          <a:blip r:embed="rId2"/>
          <a:stretch>
            <a:fillRect/>
          </a:stretch>
        </p:blipFill>
        <p:spPr>
          <a:xfrm>
            <a:off x="1628645" y="1833119"/>
            <a:ext cx="3677148" cy="3917779"/>
          </a:xfrm>
          <a:prstGeom prst="rect">
            <a:avLst/>
          </a:prstGeom>
        </p:spPr>
      </p:pic>
      <p:sp>
        <p:nvSpPr>
          <p:cNvPr id="6" name="TextBox 5">
            <a:extLst>
              <a:ext uri="{FF2B5EF4-FFF2-40B4-BE49-F238E27FC236}">
                <a16:creationId xmlns:a16="http://schemas.microsoft.com/office/drawing/2014/main" id="{773040C2-F228-4EF8-AB86-8AF9E0D09686}"/>
              </a:ext>
            </a:extLst>
          </p:cNvPr>
          <p:cNvSpPr txBox="1"/>
          <p:nvPr/>
        </p:nvSpPr>
        <p:spPr>
          <a:xfrm>
            <a:off x="4474308" y="2402882"/>
            <a:ext cx="4447816" cy="523220"/>
          </a:xfrm>
          <a:prstGeom prst="rect">
            <a:avLst/>
          </a:prstGeom>
          <a:noFill/>
        </p:spPr>
        <p:txBody>
          <a:bodyPr wrap="square" rtlCol="0">
            <a:spAutoFit/>
          </a:bodyPr>
          <a:lstStyle/>
          <a:p>
            <a:pPr algn="just"/>
            <a:r>
              <a:rPr lang="fr-FR" sz="1400" dirty="0"/>
              <a:t>Activez la détection de décrochage au cas où elle aurait été désactivée dans un programme antérieur</a:t>
            </a:r>
          </a:p>
        </p:txBody>
      </p:sp>
      <p:sp>
        <p:nvSpPr>
          <p:cNvPr id="7" name="TextBox 6">
            <a:extLst>
              <a:ext uri="{FF2B5EF4-FFF2-40B4-BE49-F238E27FC236}">
                <a16:creationId xmlns:a16="http://schemas.microsoft.com/office/drawing/2014/main" id="{70566F1B-196D-417E-8D7E-B695F7888675}"/>
              </a:ext>
            </a:extLst>
          </p:cNvPr>
          <p:cNvSpPr txBox="1"/>
          <p:nvPr/>
        </p:nvSpPr>
        <p:spPr>
          <a:xfrm>
            <a:off x="4474307" y="2938760"/>
            <a:ext cx="4447816" cy="738664"/>
          </a:xfrm>
          <a:prstGeom prst="rect">
            <a:avLst/>
          </a:prstGeom>
          <a:noFill/>
        </p:spPr>
        <p:txBody>
          <a:bodyPr wrap="square" rtlCol="0">
            <a:spAutoFit/>
          </a:bodyPr>
          <a:lstStyle/>
          <a:p>
            <a:pPr algn="just"/>
            <a:r>
              <a:rPr lang="fr-FR" sz="1400" dirty="0"/>
              <a:t>Configurez votre robot selon vos besoins. Ce programme est configuré pour le robot </a:t>
            </a:r>
            <a:r>
              <a:rPr lang="fr-FR" sz="1400" dirty="0" err="1"/>
              <a:t>ADB</a:t>
            </a:r>
            <a:r>
              <a:rPr lang="fr-FR" sz="1400" dirty="0"/>
              <a:t> et les gros pneus SPIKE Prime.</a:t>
            </a:r>
          </a:p>
        </p:txBody>
      </p:sp>
      <p:sp>
        <p:nvSpPr>
          <p:cNvPr id="8" name="TextBox 7">
            <a:extLst>
              <a:ext uri="{FF2B5EF4-FFF2-40B4-BE49-F238E27FC236}">
                <a16:creationId xmlns:a16="http://schemas.microsoft.com/office/drawing/2014/main" id="{84719CF5-8D94-416F-BD4A-C3DA2BB4FD3E}"/>
              </a:ext>
            </a:extLst>
          </p:cNvPr>
          <p:cNvSpPr txBox="1"/>
          <p:nvPr/>
        </p:nvSpPr>
        <p:spPr>
          <a:xfrm>
            <a:off x="4720625" y="4317642"/>
            <a:ext cx="2977661" cy="307777"/>
          </a:xfrm>
          <a:prstGeom prst="rect">
            <a:avLst/>
          </a:prstGeom>
          <a:noFill/>
        </p:spPr>
        <p:txBody>
          <a:bodyPr wrap="square" rtlCol="0">
            <a:spAutoFit/>
          </a:bodyPr>
          <a:lstStyle/>
          <a:p>
            <a:r>
              <a:rPr lang="en-US" sz="1400" dirty="0" err="1"/>
              <a:t>Avancez</a:t>
            </a:r>
            <a:r>
              <a:rPr lang="en-US" sz="1400" dirty="0"/>
              <a:t> </a:t>
            </a:r>
            <a:r>
              <a:rPr lang="en-US" sz="1400" dirty="0" err="1"/>
              <a:t>jusqu'à</a:t>
            </a:r>
            <a:r>
              <a:rPr lang="en-US" sz="1400" dirty="0"/>
              <a:t> </a:t>
            </a:r>
            <a:r>
              <a:rPr lang="en-US" sz="1400" dirty="0" err="1"/>
              <a:t>votre</a:t>
            </a:r>
            <a:r>
              <a:rPr lang="en-US" sz="1400" dirty="0"/>
              <a:t> </a:t>
            </a:r>
            <a:r>
              <a:rPr lang="en-US" sz="1400" dirty="0" err="1"/>
              <a:t>objet</a:t>
            </a:r>
            <a:endParaRPr lang="en-US" sz="1400" dirty="0"/>
          </a:p>
        </p:txBody>
      </p:sp>
      <p:sp>
        <p:nvSpPr>
          <p:cNvPr id="9" name="TextBox 8">
            <a:extLst>
              <a:ext uri="{FF2B5EF4-FFF2-40B4-BE49-F238E27FC236}">
                <a16:creationId xmlns:a16="http://schemas.microsoft.com/office/drawing/2014/main" id="{CE87D688-422B-414D-9086-8A93C589D97F}"/>
              </a:ext>
            </a:extLst>
          </p:cNvPr>
          <p:cNvSpPr txBox="1"/>
          <p:nvPr/>
        </p:nvSpPr>
        <p:spPr>
          <a:xfrm>
            <a:off x="5043732" y="4672582"/>
            <a:ext cx="3878391" cy="523220"/>
          </a:xfrm>
          <a:prstGeom prst="rect">
            <a:avLst/>
          </a:prstGeom>
          <a:noFill/>
        </p:spPr>
        <p:txBody>
          <a:bodyPr wrap="square" rtlCol="0">
            <a:spAutoFit/>
          </a:bodyPr>
          <a:lstStyle/>
          <a:p>
            <a:r>
              <a:rPr lang="fr-FR" sz="1400" dirty="0"/>
              <a:t>Tournez le bras vers le haut pour ramasser le cerceau</a:t>
            </a:r>
          </a:p>
        </p:txBody>
      </p:sp>
      <p:sp>
        <p:nvSpPr>
          <p:cNvPr id="10" name="TextBox 9">
            <a:extLst>
              <a:ext uri="{FF2B5EF4-FFF2-40B4-BE49-F238E27FC236}">
                <a16:creationId xmlns:a16="http://schemas.microsoft.com/office/drawing/2014/main" id="{94A91CC6-BD7B-4CEC-9669-02B457ECF81B}"/>
              </a:ext>
            </a:extLst>
          </p:cNvPr>
          <p:cNvSpPr txBox="1"/>
          <p:nvPr/>
        </p:nvSpPr>
        <p:spPr>
          <a:xfrm>
            <a:off x="4850302" y="5258428"/>
            <a:ext cx="2977661" cy="307777"/>
          </a:xfrm>
          <a:prstGeom prst="rect">
            <a:avLst/>
          </a:prstGeom>
          <a:noFill/>
        </p:spPr>
        <p:txBody>
          <a:bodyPr wrap="square" rtlCol="0">
            <a:spAutoFit/>
          </a:bodyPr>
          <a:lstStyle/>
          <a:p>
            <a:r>
              <a:rPr lang="fr-FR" sz="1400" dirty="0"/>
              <a:t>Revenez au point de départ</a:t>
            </a:r>
          </a:p>
        </p:txBody>
      </p:sp>
      <p:sp>
        <p:nvSpPr>
          <p:cNvPr id="3" name="Slide Number Placeholder 2">
            <a:extLst>
              <a:ext uri="{FF2B5EF4-FFF2-40B4-BE49-F238E27FC236}">
                <a16:creationId xmlns:a16="http://schemas.microsoft.com/office/drawing/2014/main" id="{770C9101-2C78-4B93-A101-8D4D52CC4F32}"/>
              </a:ext>
            </a:extLst>
          </p:cNvPr>
          <p:cNvSpPr>
            <a:spLocks noGrp="1"/>
          </p:cNvSpPr>
          <p:nvPr>
            <p:ph type="sldNum" sz="quarter" idx="12"/>
          </p:nvPr>
        </p:nvSpPr>
        <p:spPr/>
        <p:txBody>
          <a:bodyPr/>
          <a:lstStyle/>
          <a:p>
            <a:fld id="{4DBC7FC8-25FB-FC45-8177-2B991DA6778C}" type="slidenum">
              <a:rPr lang="en-US" smtClean="0"/>
              <a:t>9</a:t>
            </a:fld>
            <a:endParaRPr lang="en-US"/>
          </a:p>
        </p:txBody>
      </p:sp>
    </p:spTree>
    <p:extLst>
      <p:ext uri="{BB962C8B-B14F-4D97-AF65-F5344CB8AC3E}">
        <p14:creationId xmlns:p14="http://schemas.microsoft.com/office/powerpoint/2010/main" val="350905412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ginner">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beginner" id="{2CEFEB64-C992-CF42-AC34-A2A7B15E4CF5}" vid="{484731AA-B6D9-C841-B3ED-40BE794FD840}"/>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8281</TotalTime>
  <Words>812</Words>
  <Application>Microsoft Office PowerPoint</Application>
  <PresentationFormat>Affichage à l'écran (4:3)</PresentationFormat>
  <Paragraphs>67</Paragraphs>
  <Slides>11</Slides>
  <Notes>1</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11</vt:i4>
      </vt:variant>
    </vt:vector>
  </HeadingPairs>
  <TitlesOfParts>
    <vt:vector size="23" baseType="lpstr">
      <vt:lpstr>Arial</vt:lpstr>
      <vt:lpstr>Arial Black</vt:lpstr>
      <vt:lpstr>Calibri</vt:lpstr>
      <vt:lpstr>Calibri Light</vt:lpstr>
      <vt:lpstr>Gill Sans MT</vt:lpstr>
      <vt:lpstr>Helvetica Neue</vt:lpstr>
      <vt:lpstr>Wingdings</vt:lpstr>
      <vt:lpstr>Wingdings 2</vt:lpstr>
      <vt:lpstr>Custom Design</vt:lpstr>
      <vt:lpstr>beginner</vt:lpstr>
      <vt:lpstr>1_Custom Design</vt:lpstr>
      <vt:lpstr>Dividend</vt:lpstr>
      <vt:lpstr>Déplacement d’un objet avec detection de décrochage</vt:lpstr>
      <vt:lpstr>Objectifs de la leçon</vt:lpstr>
      <vt:lpstr>Détection de décrochage</vt:lpstr>
      <vt:lpstr>Valeurs Négatives</vt:lpstr>
      <vt:lpstr>Bras de fixation</vt:lpstr>
      <vt:lpstr>Défi 1 : Apprendre à décrocher avec « DROID Bot IV »</vt:lpstr>
      <vt:lpstr>Défi 1 : Solution</vt:lpstr>
      <vt:lpstr>Défi 2 : Ramasser l'objet avec « ADB »</vt:lpstr>
      <vt:lpstr>Défi 2 : Solution</vt:lpstr>
      <vt:lpstr>Extensions</vt:lpstr>
      <vt:lpstr>Générique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EV3 PROGRAMMING Lesson</dc:title>
  <dc:creator>Sanjay Seshan</dc:creator>
  <cp:lastModifiedBy>Sofia BEN SOUDA</cp:lastModifiedBy>
  <cp:revision>107</cp:revision>
  <cp:lastPrinted>2016-07-04T14:38:40Z</cp:lastPrinted>
  <dcterms:created xsi:type="dcterms:W3CDTF">2014-08-07T02:19:13Z</dcterms:created>
  <dcterms:modified xsi:type="dcterms:W3CDTF">2020-07-31T19:24:09Z</dcterms:modified>
</cp:coreProperties>
</file>